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 id="2147483874" r:id="rId2"/>
  </p:sldMasterIdLst>
  <p:notesMasterIdLst>
    <p:notesMasterId r:id="rId41"/>
  </p:notesMasterIdLst>
  <p:sldIdLst>
    <p:sldId id="300" r:id="rId3"/>
    <p:sldId id="315" r:id="rId4"/>
    <p:sldId id="307" r:id="rId5"/>
    <p:sldId id="327" r:id="rId6"/>
    <p:sldId id="308" r:id="rId7"/>
    <p:sldId id="309" r:id="rId8"/>
    <p:sldId id="328" r:id="rId9"/>
    <p:sldId id="329" r:id="rId10"/>
    <p:sldId id="284" r:id="rId11"/>
    <p:sldId id="325" r:id="rId12"/>
    <p:sldId id="316" r:id="rId13"/>
    <p:sldId id="317" r:id="rId14"/>
    <p:sldId id="318" r:id="rId15"/>
    <p:sldId id="313" r:id="rId16"/>
    <p:sldId id="286" r:id="rId17"/>
    <p:sldId id="263" r:id="rId18"/>
    <p:sldId id="264" r:id="rId19"/>
    <p:sldId id="312" r:id="rId20"/>
    <p:sldId id="319" r:id="rId21"/>
    <p:sldId id="321" r:id="rId22"/>
    <p:sldId id="324" r:id="rId23"/>
    <p:sldId id="323" r:id="rId24"/>
    <p:sldId id="267" r:id="rId25"/>
    <p:sldId id="298" r:id="rId26"/>
    <p:sldId id="326" r:id="rId27"/>
    <p:sldId id="302" r:id="rId28"/>
    <p:sldId id="311" r:id="rId29"/>
    <p:sldId id="303" r:id="rId30"/>
    <p:sldId id="320" r:id="rId31"/>
    <p:sldId id="305" r:id="rId32"/>
    <p:sldId id="299" r:id="rId33"/>
    <p:sldId id="295" r:id="rId34"/>
    <p:sldId id="296" r:id="rId35"/>
    <p:sldId id="297" r:id="rId36"/>
    <p:sldId id="278" r:id="rId37"/>
    <p:sldId id="291" r:id="rId38"/>
    <p:sldId id="290" r:id="rId39"/>
    <p:sldId id="26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D45E"/>
    <a:srgbClr val="E5B256"/>
    <a:srgbClr val="EAF48C"/>
    <a:srgbClr val="E5AC3F"/>
    <a:srgbClr val="CDFFE4"/>
    <a:srgbClr val="43FF98"/>
    <a:srgbClr val="EEC33D"/>
    <a:srgbClr val="EEC97E"/>
    <a:srgbClr val="E3ED65"/>
    <a:srgbClr val="FA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99" autoAdjust="0"/>
  </p:normalViewPr>
  <p:slideViewPr>
    <p:cSldViewPr snapToGrid="0">
      <p:cViewPr varScale="1">
        <p:scale>
          <a:sx n="66" d="100"/>
          <a:sy n="66" d="100"/>
        </p:scale>
        <p:origin x="1330" y="4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AD17E-7A3F-44D9-AF39-FD3110953251}" type="datetimeFigureOut">
              <a:rPr lang="en-GB" smtClean="0"/>
              <a:t>29/03/2022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12A2C6-65FA-4141-B238-B354E0C58885}" type="slidenum">
              <a:rPr lang="en-GB" smtClean="0"/>
              <a:t>‹#›</a:t>
            </a:fld>
            <a:endParaRPr lang="en-GB"/>
          </a:p>
        </p:txBody>
      </p:sp>
    </p:spTree>
    <p:extLst>
      <p:ext uri="{BB962C8B-B14F-4D97-AF65-F5344CB8AC3E}">
        <p14:creationId xmlns:p14="http://schemas.microsoft.com/office/powerpoint/2010/main" val="1165349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a:t>
            </a:fld>
            <a:endParaRPr lang="en-GB"/>
          </a:p>
        </p:txBody>
      </p:sp>
    </p:spTree>
    <p:extLst>
      <p:ext uri="{BB962C8B-B14F-4D97-AF65-F5344CB8AC3E}">
        <p14:creationId xmlns:p14="http://schemas.microsoft.com/office/powerpoint/2010/main" val="3786713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14</a:t>
            </a:fld>
            <a:endParaRPr lang="en-GB"/>
          </a:p>
        </p:txBody>
      </p:sp>
    </p:spTree>
    <p:extLst>
      <p:ext uri="{BB962C8B-B14F-4D97-AF65-F5344CB8AC3E}">
        <p14:creationId xmlns:p14="http://schemas.microsoft.com/office/powerpoint/2010/main" val="168769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15</a:t>
            </a:fld>
            <a:endParaRPr lang="en-GB"/>
          </a:p>
        </p:txBody>
      </p:sp>
    </p:spTree>
    <p:extLst>
      <p:ext uri="{BB962C8B-B14F-4D97-AF65-F5344CB8AC3E}">
        <p14:creationId xmlns:p14="http://schemas.microsoft.com/office/powerpoint/2010/main" val="909252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2A2C6-65FA-4141-B238-B354E0C58885}" type="slidenum">
              <a:rPr lang="en-GB" smtClean="0"/>
              <a:t>16</a:t>
            </a:fld>
            <a:endParaRPr lang="en-GB"/>
          </a:p>
        </p:txBody>
      </p:sp>
    </p:spTree>
    <p:extLst>
      <p:ext uri="{BB962C8B-B14F-4D97-AF65-F5344CB8AC3E}">
        <p14:creationId xmlns:p14="http://schemas.microsoft.com/office/powerpoint/2010/main" val="120469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2A2C6-65FA-4141-B238-B354E0C58885}" type="slidenum">
              <a:rPr lang="en-GB" smtClean="0"/>
              <a:t>18</a:t>
            </a:fld>
            <a:endParaRPr lang="en-GB"/>
          </a:p>
        </p:txBody>
      </p:sp>
    </p:spTree>
    <p:extLst>
      <p:ext uri="{BB962C8B-B14F-4D97-AF65-F5344CB8AC3E}">
        <p14:creationId xmlns:p14="http://schemas.microsoft.com/office/powerpoint/2010/main" val="488431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19</a:t>
            </a:fld>
            <a:endParaRPr lang="en-GB"/>
          </a:p>
        </p:txBody>
      </p:sp>
    </p:spTree>
    <p:extLst>
      <p:ext uri="{BB962C8B-B14F-4D97-AF65-F5344CB8AC3E}">
        <p14:creationId xmlns:p14="http://schemas.microsoft.com/office/powerpoint/2010/main" val="4183781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20</a:t>
            </a:fld>
            <a:endParaRPr lang="en-GB"/>
          </a:p>
        </p:txBody>
      </p:sp>
    </p:spTree>
    <p:extLst>
      <p:ext uri="{BB962C8B-B14F-4D97-AF65-F5344CB8AC3E}">
        <p14:creationId xmlns:p14="http://schemas.microsoft.com/office/powerpoint/2010/main" val="2436778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21</a:t>
            </a:fld>
            <a:endParaRPr lang="en-GB"/>
          </a:p>
        </p:txBody>
      </p:sp>
    </p:spTree>
    <p:extLst>
      <p:ext uri="{BB962C8B-B14F-4D97-AF65-F5344CB8AC3E}">
        <p14:creationId xmlns:p14="http://schemas.microsoft.com/office/powerpoint/2010/main" val="632930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22</a:t>
            </a:fld>
            <a:endParaRPr lang="en-GB"/>
          </a:p>
        </p:txBody>
      </p:sp>
    </p:spTree>
    <p:extLst>
      <p:ext uri="{BB962C8B-B14F-4D97-AF65-F5344CB8AC3E}">
        <p14:creationId xmlns:p14="http://schemas.microsoft.com/office/powerpoint/2010/main" val="2486720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23</a:t>
            </a:fld>
            <a:endParaRPr lang="en-GB"/>
          </a:p>
        </p:txBody>
      </p:sp>
    </p:spTree>
    <p:extLst>
      <p:ext uri="{BB962C8B-B14F-4D97-AF65-F5344CB8AC3E}">
        <p14:creationId xmlns:p14="http://schemas.microsoft.com/office/powerpoint/2010/main" val="267670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24</a:t>
            </a:fld>
            <a:endParaRPr lang="en-GB"/>
          </a:p>
        </p:txBody>
      </p:sp>
    </p:spTree>
    <p:extLst>
      <p:ext uri="{BB962C8B-B14F-4D97-AF65-F5344CB8AC3E}">
        <p14:creationId xmlns:p14="http://schemas.microsoft.com/office/powerpoint/2010/main" val="649768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3</a:t>
            </a:fld>
            <a:endParaRPr lang="en-GB"/>
          </a:p>
        </p:txBody>
      </p:sp>
    </p:spTree>
    <p:extLst>
      <p:ext uri="{BB962C8B-B14F-4D97-AF65-F5344CB8AC3E}">
        <p14:creationId xmlns:p14="http://schemas.microsoft.com/office/powerpoint/2010/main" val="376560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26</a:t>
            </a:fld>
            <a:endParaRPr lang="en-GB"/>
          </a:p>
        </p:txBody>
      </p:sp>
    </p:spTree>
    <p:extLst>
      <p:ext uri="{BB962C8B-B14F-4D97-AF65-F5344CB8AC3E}">
        <p14:creationId xmlns:p14="http://schemas.microsoft.com/office/powerpoint/2010/main" val="2987433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27</a:t>
            </a:fld>
            <a:endParaRPr lang="en-GB"/>
          </a:p>
        </p:txBody>
      </p:sp>
    </p:spTree>
    <p:extLst>
      <p:ext uri="{BB962C8B-B14F-4D97-AF65-F5344CB8AC3E}">
        <p14:creationId xmlns:p14="http://schemas.microsoft.com/office/powerpoint/2010/main" val="2747324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29</a:t>
            </a:fld>
            <a:endParaRPr lang="en-GB"/>
          </a:p>
        </p:txBody>
      </p:sp>
    </p:spTree>
    <p:extLst>
      <p:ext uri="{BB962C8B-B14F-4D97-AF65-F5344CB8AC3E}">
        <p14:creationId xmlns:p14="http://schemas.microsoft.com/office/powerpoint/2010/main" val="3257103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30</a:t>
            </a:fld>
            <a:endParaRPr lang="en-GB"/>
          </a:p>
        </p:txBody>
      </p:sp>
    </p:spTree>
    <p:extLst>
      <p:ext uri="{BB962C8B-B14F-4D97-AF65-F5344CB8AC3E}">
        <p14:creationId xmlns:p14="http://schemas.microsoft.com/office/powerpoint/2010/main" val="2480495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of how the waggle dance is used in different environments is important as it gives us an idea both of what conditions lead to the evolution of the dance in the first place, as well as social information use in general, and how changing environmental conditions are influencing waggle dance use</a:t>
            </a:r>
          </a:p>
          <a:p>
            <a:endParaRPr lang="en-US" dirty="0"/>
          </a:p>
          <a:p>
            <a:r>
              <a:rPr lang="en-US" dirty="0"/>
              <a:t>To answer this question we need a better understanding of what foraging looks like under an individual or collective strategy and a methodology which allows us to compare the two. This fundamentally difficult as we can often observe one of the other but not both </a:t>
            </a:r>
            <a:r>
              <a:rPr lang="en-US" dirty="0" err="1"/>
              <a:t>bahaviours</a:t>
            </a:r>
            <a:r>
              <a:rPr lang="en-US" dirty="0"/>
              <a:t> at the same time. This is when we had a brain wave.</a:t>
            </a:r>
          </a:p>
          <a:p>
            <a:endParaRPr lang="en-US" dirty="0"/>
          </a:p>
          <a:p>
            <a:r>
              <a:rPr lang="en-US" dirty="0"/>
              <a:t>All foragers report information on the dance floor of where they’ve been.</a:t>
            </a:r>
          </a:p>
          <a:p>
            <a:endParaRPr lang="en-US" dirty="0"/>
          </a:p>
          <a:p>
            <a:r>
              <a:rPr lang="en-US" dirty="0"/>
              <a:t>Because of this, resources found under different foraging strategies should be identifiable from the distribution of dances reported on the dance-floor. </a:t>
            </a:r>
          </a:p>
          <a:p>
            <a:endParaRPr lang="en-US" dirty="0"/>
          </a:p>
          <a:p>
            <a:r>
              <a:rPr lang="en-US" dirty="0"/>
              <a:t>Now I’m not going to go into how we validated these ideas because it’s a little dry and I only have 10 </a:t>
            </a:r>
            <a:r>
              <a:rPr lang="en-US" dirty="0" err="1"/>
              <a:t>minutes,but</a:t>
            </a:r>
            <a:r>
              <a:rPr lang="en-US" dirty="0"/>
              <a:t> we used this idea to create a model of collective honeybee foraging made up of individual and collective foraging. </a:t>
            </a:r>
          </a:p>
          <a:p>
            <a:endParaRPr lang="en-US" dirty="0"/>
          </a:p>
          <a:p>
            <a:r>
              <a:rPr lang="en-US" dirty="0"/>
              <a:t>Importantly, because we did it this way we can calculate the extent to which dances stem from the use of personal or social information and obtain this value P which captures this information as the proportion of scout dances on the dance floor.</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31</a:t>
            </a:fld>
            <a:endParaRPr lang="en-GB"/>
          </a:p>
        </p:txBody>
      </p:sp>
    </p:spTree>
    <p:extLst>
      <p:ext uri="{BB962C8B-B14F-4D97-AF65-F5344CB8AC3E}">
        <p14:creationId xmlns:p14="http://schemas.microsoft.com/office/powerpoint/2010/main" val="105099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34</a:t>
            </a:fld>
            <a:endParaRPr lang="en-GB"/>
          </a:p>
        </p:txBody>
      </p:sp>
    </p:spTree>
    <p:extLst>
      <p:ext uri="{BB962C8B-B14F-4D97-AF65-F5344CB8AC3E}">
        <p14:creationId xmlns:p14="http://schemas.microsoft.com/office/powerpoint/2010/main" val="834472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both of our environments we classified land-use type and calculated proportional coverage within that site. For example, in the urban environment each site would have had a certain combination of things like continuous central, dense and sparse residential and parks, whilst in the </a:t>
            </a:r>
            <a:r>
              <a:rPr lang="en-US" dirty="0" err="1"/>
              <a:t>agri</a:t>
            </a:r>
            <a:r>
              <a:rPr lang="en-US" dirty="0"/>
              <a:t>-rural it would be combinations of arable land, unmanaged and managed green spaces and built up areas, etc. As many of these land-use types correlate with one another, we used a Partial Least Squares analysis to identify the main axis of land use-type which best explains the variation in the proportion of scouts estimated for each site.</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35</a:t>
            </a:fld>
            <a:endParaRPr lang="en-GB"/>
          </a:p>
        </p:txBody>
      </p:sp>
    </p:spTree>
    <p:extLst>
      <p:ext uri="{BB962C8B-B14F-4D97-AF65-F5344CB8AC3E}">
        <p14:creationId xmlns:p14="http://schemas.microsoft.com/office/powerpoint/2010/main" val="4125784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2A2C6-65FA-4141-B238-B354E0C58885}" type="slidenum">
              <a:rPr lang="en-GB" smtClean="0"/>
              <a:t>36</a:t>
            </a:fld>
            <a:endParaRPr lang="en-GB"/>
          </a:p>
        </p:txBody>
      </p:sp>
    </p:spTree>
    <p:extLst>
      <p:ext uri="{BB962C8B-B14F-4D97-AF65-F5344CB8AC3E}">
        <p14:creationId xmlns:p14="http://schemas.microsoft.com/office/powerpoint/2010/main" val="2591072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broadly, when honeybees forage they can either act as a scout or a recruit.</a:t>
            </a:r>
          </a:p>
          <a:p>
            <a:endParaRPr lang="en-US" dirty="0"/>
          </a:p>
          <a:p>
            <a:r>
              <a:rPr lang="en-US" dirty="0"/>
              <a:t>Imagine some hive situated in an environment with flower patches of different qualities.</a:t>
            </a:r>
          </a:p>
          <a:p>
            <a:endParaRPr lang="en-US" dirty="0"/>
          </a:p>
          <a:p>
            <a:r>
              <a:rPr lang="en-US" dirty="0"/>
              <a:t>A scout will head off on a random trajectory and search without information until they find a flower patch.</a:t>
            </a:r>
          </a:p>
          <a:p>
            <a:endParaRPr lang="en-US" dirty="0"/>
          </a:p>
          <a:p>
            <a:r>
              <a:rPr lang="en-US" dirty="0"/>
              <a:t>They then return to the hive and perform waggle dances for that resource to provide the location to nest mates. Crucially, when they dance the convey how good they think the resource is by the number of waggle runs performed, with more profitable resources eliciting more dances. In the hive recruits wander the dance floor randomly and so are more likely to encounter a dance for a profitable resource.</a:t>
            </a:r>
          </a:p>
          <a:p>
            <a:endParaRPr lang="en-US" dirty="0"/>
          </a:p>
          <a:p>
            <a:r>
              <a:rPr lang="en-US" dirty="0"/>
              <a:t>They then also go out and forage at these sites.</a:t>
            </a:r>
          </a:p>
          <a:p>
            <a:endParaRPr lang="en-US" dirty="0"/>
          </a:p>
          <a:p>
            <a:r>
              <a:rPr lang="en-US" dirty="0"/>
              <a:t>And will also perform dances for that resource on their return, creating a collective process which pools individual information to identify the best resources.</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37</a:t>
            </a:fld>
            <a:endParaRPr lang="en-GB"/>
          </a:p>
        </p:txBody>
      </p:sp>
    </p:spTree>
    <p:extLst>
      <p:ext uri="{BB962C8B-B14F-4D97-AF65-F5344CB8AC3E}">
        <p14:creationId xmlns:p14="http://schemas.microsoft.com/office/powerpoint/2010/main" val="328977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4</a:t>
            </a:fld>
            <a:endParaRPr lang="en-GB"/>
          </a:p>
        </p:txBody>
      </p:sp>
    </p:spTree>
    <p:extLst>
      <p:ext uri="{BB962C8B-B14F-4D97-AF65-F5344CB8AC3E}">
        <p14:creationId xmlns:p14="http://schemas.microsoft.com/office/powerpoint/2010/main" val="1789611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5</a:t>
            </a:fld>
            <a:endParaRPr lang="en-GB"/>
          </a:p>
        </p:txBody>
      </p:sp>
    </p:spTree>
    <p:extLst>
      <p:ext uri="{BB962C8B-B14F-4D97-AF65-F5344CB8AC3E}">
        <p14:creationId xmlns:p14="http://schemas.microsoft.com/office/powerpoint/2010/main" val="3894005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6</a:t>
            </a:fld>
            <a:endParaRPr lang="en-GB"/>
          </a:p>
        </p:txBody>
      </p:sp>
    </p:spTree>
    <p:extLst>
      <p:ext uri="{BB962C8B-B14F-4D97-AF65-F5344CB8AC3E}">
        <p14:creationId xmlns:p14="http://schemas.microsoft.com/office/powerpoint/2010/main" val="95932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7</a:t>
            </a:fld>
            <a:endParaRPr lang="en-GB"/>
          </a:p>
        </p:txBody>
      </p:sp>
    </p:spTree>
    <p:extLst>
      <p:ext uri="{BB962C8B-B14F-4D97-AF65-F5344CB8AC3E}">
        <p14:creationId xmlns:p14="http://schemas.microsoft.com/office/powerpoint/2010/main" val="3754650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8</a:t>
            </a:fld>
            <a:endParaRPr lang="en-GB"/>
          </a:p>
        </p:txBody>
      </p:sp>
    </p:spTree>
    <p:extLst>
      <p:ext uri="{BB962C8B-B14F-4D97-AF65-F5344CB8AC3E}">
        <p14:creationId xmlns:p14="http://schemas.microsoft.com/office/powerpoint/2010/main" val="3340284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9</a:t>
            </a:fld>
            <a:endParaRPr lang="en-GB"/>
          </a:p>
        </p:txBody>
      </p:sp>
    </p:spTree>
    <p:extLst>
      <p:ext uri="{BB962C8B-B14F-4D97-AF65-F5344CB8AC3E}">
        <p14:creationId xmlns:p14="http://schemas.microsoft.com/office/powerpoint/2010/main" val="2231712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13</a:t>
            </a:fld>
            <a:endParaRPr lang="en-GB"/>
          </a:p>
        </p:txBody>
      </p:sp>
    </p:spTree>
    <p:extLst>
      <p:ext uri="{BB962C8B-B14F-4D97-AF65-F5344CB8AC3E}">
        <p14:creationId xmlns:p14="http://schemas.microsoft.com/office/powerpoint/2010/main" val="3689911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3/29/2022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942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3/29/2022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4938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3/29/2022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54927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16BE-66C9-49B0-AD3A-332F1D7294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C9D46BB-B9ED-4252-885A-94B993332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9F9AFC6-93CA-46B6-BC8B-1492691300F6}"/>
              </a:ext>
            </a:extLst>
          </p:cNvPr>
          <p:cNvSpPr>
            <a:spLocks noGrp="1"/>
          </p:cNvSpPr>
          <p:nvPr>
            <p:ph type="dt" sz="half" idx="10"/>
          </p:nvPr>
        </p:nvSpPr>
        <p:spPr/>
        <p:txBody>
          <a:bodyPr/>
          <a:lstStyle/>
          <a:p>
            <a:fld id="{1429D34C-9204-43D5-B3A6-858ABB9B5ABF}" type="datetimeFigureOut">
              <a:rPr lang="en-GB" smtClean="0"/>
              <a:t>29/03/2022</a:t>
            </a:fld>
            <a:endParaRPr lang="en-GB"/>
          </a:p>
        </p:txBody>
      </p:sp>
      <p:sp>
        <p:nvSpPr>
          <p:cNvPr id="5" name="Footer Placeholder 4">
            <a:extLst>
              <a:ext uri="{FF2B5EF4-FFF2-40B4-BE49-F238E27FC236}">
                <a16:creationId xmlns:a16="http://schemas.microsoft.com/office/drawing/2014/main" id="{D45D90C5-C70B-4A0F-86C8-8EB9344A94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C54F92-9121-4029-8D06-BAADC2069D3B}"/>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1706803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3395-184D-48F3-9CF6-71CA80EA882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546AD09-417C-4046-AE36-FCBD0B65A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D5B1C1-FEB1-4B17-8834-3B33DDF94580}"/>
              </a:ext>
            </a:extLst>
          </p:cNvPr>
          <p:cNvSpPr>
            <a:spLocks noGrp="1"/>
          </p:cNvSpPr>
          <p:nvPr>
            <p:ph type="dt" sz="half" idx="10"/>
          </p:nvPr>
        </p:nvSpPr>
        <p:spPr/>
        <p:txBody>
          <a:bodyPr/>
          <a:lstStyle/>
          <a:p>
            <a:fld id="{1429D34C-9204-43D5-B3A6-858ABB9B5ABF}" type="datetimeFigureOut">
              <a:rPr lang="en-GB" smtClean="0"/>
              <a:t>29/03/2022</a:t>
            </a:fld>
            <a:endParaRPr lang="en-GB"/>
          </a:p>
        </p:txBody>
      </p:sp>
      <p:sp>
        <p:nvSpPr>
          <p:cNvPr id="5" name="Footer Placeholder 4">
            <a:extLst>
              <a:ext uri="{FF2B5EF4-FFF2-40B4-BE49-F238E27FC236}">
                <a16:creationId xmlns:a16="http://schemas.microsoft.com/office/drawing/2014/main" id="{817BC874-5E7A-463E-B941-8A27312D4A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32C217-E89B-4303-BB68-40AA3D91387C}"/>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1436425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FA9A0-9A4F-4315-8DF6-FDD6368D5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BB5DFFF-3BA4-4547-A7FD-ACDFB3774E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9A295-D50D-4A1D-B344-071BBF428CED}"/>
              </a:ext>
            </a:extLst>
          </p:cNvPr>
          <p:cNvSpPr>
            <a:spLocks noGrp="1"/>
          </p:cNvSpPr>
          <p:nvPr>
            <p:ph type="dt" sz="half" idx="10"/>
          </p:nvPr>
        </p:nvSpPr>
        <p:spPr/>
        <p:txBody>
          <a:bodyPr/>
          <a:lstStyle/>
          <a:p>
            <a:fld id="{1429D34C-9204-43D5-B3A6-858ABB9B5ABF}" type="datetimeFigureOut">
              <a:rPr lang="en-GB" smtClean="0"/>
              <a:t>29/03/2022</a:t>
            </a:fld>
            <a:endParaRPr lang="en-GB"/>
          </a:p>
        </p:txBody>
      </p:sp>
      <p:sp>
        <p:nvSpPr>
          <p:cNvPr id="5" name="Footer Placeholder 4">
            <a:extLst>
              <a:ext uri="{FF2B5EF4-FFF2-40B4-BE49-F238E27FC236}">
                <a16:creationId xmlns:a16="http://schemas.microsoft.com/office/drawing/2014/main" id="{8CCBD8F4-CA35-4390-9ADC-A1DB3E9EC0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305AA5-0152-4D50-A525-5D9DD7DBE13A}"/>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489787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27E7-269F-48CF-AA6B-0DE888E45B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5B330CF-7822-493E-93CC-621A37F970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9884E7A-D24D-421F-B6FD-1E502567CA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BD2C9C-3C79-4A68-A26C-AE80CE6B09FA}"/>
              </a:ext>
            </a:extLst>
          </p:cNvPr>
          <p:cNvSpPr>
            <a:spLocks noGrp="1"/>
          </p:cNvSpPr>
          <p:nvPr>
            <p:ph type="dt" sz="half" idx="10"/>
          </p:nvPr>
        </p:nvSpPr>
        <p:spPr/>
        <p:txBody>
          <a:bodyPr/>
          <a:lstStyle/>
          <a:p>
            <a:fld id="{1429D34C-9204-43D5-B3A6-858ABB9B5ABF}" type="datetimeFigureOut">
              <a:rPr lang="en-GB" smtClean="0"/>
              <a:t>29/03/2022</a:t>
            </a:fld>
            <a:endParaRPr lang="en-GB"/>
          </a:p>
        </p:txBody>
      </p:sp>
      <p:sp>
        <p:nvSpPr>
          <p:cNvPr id="6" name="Footer Placeholder 5">
            <a:extLst>
              <a:ext uri="{FF2B5EF4-FFF2-40B4-BE49-F238E27FC236}">
                <a16:creationId xmlns:a16="http://schemas.microsoft.com/office/drawing/2014/main" id="{5EF230F7-F8BF-4238-B82B-C3D1F0D762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095D68-CE17-4DFF-8330-58D96C2C3031}"/>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4051531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DBD-6247-4C3E-BBA3-4C3A3FA318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4FE979-D461-47A3-9F70-1782A0334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B473D3-17B1-469B-8506-377ED3B85D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793B2F0-C1EA-4400-9AA5-B8091513F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9C3B69-E076-41F0-BD3F-956EFA69FD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F066E8A-951E-4919-8449-8F87C8468F95}"/>
              </a:ext>
            </a:extLst>
          </p:cNvPr>
          <p:cNvSpPr>
            <a:spLocks noGrp="1"/>
          </p:cNvSpPr>
          <p:nvPr>
            <p:ph type="dt" sz="half" idx="10"/>
          </p:nvPr>
        </p:nvSpPr>
        <p:spPr/>
        <p:txBody>
          <a:bodyPr/>
          <a:lstStyle/>
          <a:p>
            <a:fld id="{1429D34C-9204-43D5-B3A6-858ABB9B5ABF}" type="datetimeFigureOut">
              <a:rPr lang="en-GB" smtClean="0"/>
              <a:t>29/03/2022</a:t>
            </a:fld>
            <a:endParaRPr lang="en-GB"/>
          </a:p>
        </p:txBody>
      </p:sp>
      <p:sp>
        <p:nvSpPr>
          <p:cNvPr id="8" name="Footer Placeholder 7">
            <a:extLst>
              <a:ext uri="{FF2B5EF4-FFF2-40B4-BE49-F238E27FC236}">
                <a16:creationId xmlns:a16="http://schemas.microsoft.com/office/drawing/2014/main" id="{928574C7-5DAE-4AA4-9F94-E92CF38BE8C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B58CFBB-E42A-4DC1-8D59-90F8CEE015B9}"/>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254483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063C-C5ED-40D4-B8D6-CBADC5D0B1C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FE914CD-EFF3-424B-9778-9555E7B4CB8C}"/>
              </a:ext>
            </a:extLst>
          </p:cNvPr>
          <p:cNvSpPr>
            <a:spLocks noGrp="1"/>
          </p:cNvSpPr>
          <p:nvPr>
            <p:ph type="dt" sz="half" idx="10"/>
          </p:nvPr>
        </p:nvSpPr>
        <p:spPr/>
        <p:txBody>
          <a:bodyPr/>
          <a:lstStyle/>
          <a:p>
            <a:fld id="{1429D34C-9204-43D5-B3A6-858ABB9B5ABF}" type="datetimeFigureOut">
              <a:rPr lang="en-GB" smtClean="0"/>
              <a:t>29/03/2022</a:t>
            </a:fld>
            <a:endParaRPr lang="en-GB"/>
          </a:p>
        </p:txBody>
      </p:sp>
      <p:sp>
        <p:nvSpPr>
          <p:cNvPr id="4" name="Footer Placeholder 3">
            <a:extLst>
              <a:ext uri="{FF2B5EF4-FFF2-40B4-BE49-F238E27FC236}">
                <a16:creationId xmlns:a16="http://schemas.microsoft.com/office/drawing/2014/main" id="{17E0D5EF-A696-4CD7-873E-BFE6591A360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8D0BF6-E2E4-486D-BD4B-077EF6E2C5F3}"/>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1658530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DD4AFC-80BF-4A52-87F6-B311E6C6C1D5}"/>
              </a:ext>
            </a:extLst>
          </p:cNvPr>
          <p:cNvSpPr>
            <a:spLocks noGrp="1"/>
          </p:cNvSpPr>
          <p:nvPr>
            <p:ph type="dt" sz="half" idx="10"/>
          </p:nvPr>
        </p:nvSpPr>
        <p:spPr/>
        <p:txBody>
          <a:bodyPr/>
          <a:lstStyle/>
          <a:p>
            <a:fld id="{1429D34C-9204-43D5-B3A6-858ABB9B5ABF}" type="datetimeFigureOut">
              <a:rPr lang="en-GB" smtClean="0"/>
              <a:t>29/03/2022</a:t>
            </a:fld>
            <a:endParaRPr lang="en-GB"/>
          </a:p>
        </p:txBody>
      </p:sp>
      <p:sp>
        <p:nvSpPr>
          <p:cNvPr id="3" name="Footer Placeholder 2">
            <a:extLst>
              <a:ext uri="{FF2B5EF4-FFF2-40B4-BE49-F238E27FC236}">
                <a16:creationId xmlns:a16="http://schemas.microsoft.com/office/drawing/2014/main" id="{24E4C7F7-0B92-4922-BF37-DE76551F039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AFB81ED-7D05-4298-A168-F9420F2D9149}"/>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215842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B4BA-F1CE-4FFA-8581-F1FE56DCA5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B3DC8B9-8C65-49C2-BDD9-AB16F283F4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C83DC06-0939-4A80-ABCE-E4183B990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7B1CAF-352B-4FE5-8B00-D80861DDC155}"/>
              </a:ext>
            </a:extLst>
          </p:cNvPr>
          <p:cNvSpPr>
            <a:spLocks noGrp="1"/>
          </p:cNvSpPr>
          <p:nvPr>
            <p:ph type="dt" sz="half" idx="10"/>
          </p:nvPr>
        </p:nvSpPr>
        <p:spPr/>
        <p:txBody>
          <a:bodyPr/>
          <a:lstStyle/>
          <a:p>
            <a:fld id="{1429D34C-9204-43D5-B3A6-858ABB9B5ABF}" type="datetimeFigureOut">
              <a:rPr lang="en-GB" smtClean="0"/>
              <a:t>29/03/2022</a:t>
            </a:fld>
            <a:endParaRPr lang="en-GB"/>
          </a:p>
        </p:txBody>
      </p:sp>
      <p:sp>
        <p:nvSpPr>
          <p:cNvPr id="6" name="Footer Placeholder 5">
            <a:extLst>
              <a:ext uri="{FF2B5EF4-FFF2-40B4-BE49-F238E27FC236}">
                <a16:creationId xmlns:a16="http://schemas.microsoft.com/office/drawing/2014/main" id="{B357E2C9-0D96-463B-9848-CDD429C239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DE2EE2-4227-4B7F-86E3-E1A7D02EBDAA}"/>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842205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3/29/2022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024150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7E1C-1123-4367-A436-C96F906EF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BA51400-A6BA-4E81-97EE-542912880D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4D2868C-9110-4ADF-84EC-992E4A0DF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3D5464-87F3-48F2-9E34-71DFC212F604}"/>
              </a:ext>
            </a:extLst>
          </p:cNvPr>
          <p:cNvSpPr>
            <a:spLocks noGrp="1"/>
          </p:cNvSpPr>
          <p:nvPr>
            <p:ph type="dt" sz="half" idx="10"/>
          </p:nvPr>
        </p:nvSpPr>
        <p:spPr/>
        <p:txBody>
          <a:bodyPr/>
          <a:lstStyle/>
          <a:p>
            <a:fld id="{1429D34C-9204-43D5-B3A6-858ABB9B5ABF}" type="datetimeFigureOut">
              <a:rPr lang="en-GB" smtClean="0"/>
              <a:t>29/03/2022</a:t>
            </a:fld>
            <a:endParaRPr lang="en-GB"/>
          </a:p>
        </p:txBody>
      </p:sp>
      <p:sp>
        <p:nvSpPr>
          <p:cNvPr id="6" name="Footer Placeholder 5">
            <a:extLst>
              <a:ext uri="{FF2B5EF4-FFF2-40B4-BE49-F238E27FC236}">
                <a16:creationId xmlns:a16="http://schemas.microsoft.com/office/drawing/2014/main" id="{5929C693-2D59-4BF1-8BEF-752EAA3A88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DA27EC-BAFB-40EC-92A3-5FF643445440}"/>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28290314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4A27-A5A8-4483-9957-E5A52ACF8E8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3450799-3026-4187-ABEE-E3B2F1A022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61190F-C89F-451F-AF20-7D2975F2A693}"/>
              </a:ext>
            </a:extLst>
          </p:cNvPr>
          <p:cNvSpPr>
            <a:spLocks noGrp="1"/>
          </p:cNvSpPr>
          <p:nvPr>
            <p:ph type="dt" sz="half" idx="10"/>
          </p:nvPr>
        </p:nvSpPr>
        <p:spPr/>
        <p:txBody>
          <a:bodyPr/>
          <a:lstStyle/>
          <a:p>
            <a:fld id="{1429D34C-9204-43D5-B3A6-858ABB9B5ABF}" type="datetimeFigureOut">
              <a:rPr lang="en-GB" smtClean="0"/>
              <a:t>29/03/2022</a:t>
            </a:fld>
            <a:endParaRPr lang="en-GB"/>
          </a:p>
        </p:txBody>
      </p:sp>
      <p:sp>
        <p:nvSpPr>
          <p:cNvPr id="5" name="Footer Placeholder 4">
            <a:extLst>
              <a:ext uri="{FF2B5EF4-FFF2-40B4-BE49-F238E27FC236}">
                <a16:creationId xmlns:a16="http://schemas.microsoft.com/office/drawing/2014/main" id="{31D28DB9-BE0E-477A-88E6-1BC4CAA0C8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AE15C0-C3B5-4C89-BCA8-CFC940C77FBD}"/>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14444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4CCB5-41C7-487D-BA70-A433DF97E2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D2560A2-49D9-4B70-94F1-A699B6FB8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A2A85D-737B-4641-8A86-B518BC9CEA77}"/>
              </a:ext>
            </a:extLst>
          </p:cNvPr>
          <p:cNvSpPr>
            <a:spLocks noGrp="1"/>
          </p:cNvSpPr>
          <p:nvPr>
            <p:ph type="dt" sz="half" idx="10"/>
          </p:nvPr>
        </p:nvSpPr>
        <p:spPr/>
        <p:txBody>
          <a:bodyPr/>
          <a:lstStyle/>
          <a:p>
            <a:fld id="{1429D34C-9204-43D5-B3A6-858ABB9B5ABF}" type="datetimeFigureOut">
              <a:rPr lang="en-GB" smtClean="0"/>
              <a:t>29/03/2022</a:t>
            </a:fld>
            <a:endParaRPr lang="en-GB"/>
          </a:p>
        </p:txBody>
      </p:sp>
      <p:sp>
        <p:nvSpPr>
          <p:cNvPr id="5" name="Footer Placeholder 4">
            <a:extLst>
              <a:ext uri="{FF2B5EF4-FFF2-40B4-BE49-F238E27FC236}">
                <a16:creationId xmlns:a16="http://schemas.microsoft.com/office/drawing/2014/main" id="{C80D503B-189B-4436-B7E1-D64CAA93C2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1D0C4-2591-4DCB-BD5D-766DDE09FBB4}"/>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2402521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3/29/2022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5477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3/29/2022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6850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3/29/2022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838884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3/29/2022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980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3/29/2022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492928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3/29/2022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918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3/29/2022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8877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3/29/2022</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9501385"/>
      </p:ext>
    </p:extLst>
  </p:cSld>
  <p:clrMap bg1="lt1" tx1="dk1" bg2="lt2" tx2="dk2" accent1="accent1" accent2="accent2" accent3="accent3" accent4="accent4" accent5="accent5" accent6="accent6" hlink="hlink" folHlink="folHlink"/>
  <p:sldLayoutIdLst>
    <p:sldLayoutId id="2147483873" r:id="rId1"/>
    <p:sldLayoutId id="2147483872" r:id="rId2"/>
    <p:sldLayoutId id="2147483871" r:id="rId3"/>
    <p:sldLayoutId id="2147483870" r:id="rId4"/>
    <p:sldLayoutId id="2147483869" r:id="rId5"/>
    <p:sldLayoutId id="2147483868" r:id="rId6"/>
    <p:sldLayoutId id="2147483867" r:id="rId7"/>
    <p:sldLayoutId id="2147483866" r:id="rId8"/>
    <p:sldLayoutId id="2147483865" r:id="rId9"/>
    <p:sldLayoutId id="2147483864" r:id="rId10"/>
    <p:sldLayoutId id="2147483863"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DB54C3-169C-48BD-9935-9DFB52D323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A03946-54F9-421A-B7B0-F4B5AFBD05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0C4AC6-97B3-47E5-A026-B23C026FDA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9D34C-9204-43D5-B3A6-858ABB9B5ABF}" type="datetimeFigureOut">
              <a:rPr lang="en-GB" smtClean="0"/>
              <a:t>29/03/2022</a:t>
            </a:fld>
            <a:endParaRPr lang="en-GB"/>
          </a:p>
        </p:txBody>
      </p:sp>
      <p:sp>
        <p:nvSpPr>
          <p:cNvPr id="5" name="Footer Placeholder 4">
            <a:extLst>
              <a:ext uri="{FF2B5EF4-FFF2-40B4-BE49-F238E27FC236}">
                <a16:creationId xmlns:a16="http://schemas.microsoft.com/office/drawing/2014/main" id="{3F7F2260-1152-459C-80AF-5816425008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BE6EA01-CB90-42A6-B411-9EF7B7C543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E4A5A-14E1-4836-A6B4-7CEC04539BAF}" type="slidenum">
              <a:rPr lang="en-GB" smtClean="0"/>
              <a:t>‹#›</a:t>
            </a:fld>
            <a:endParaRPr lang="en-GB"/>
          </a:p>
        </p:txBody>
      </p:sp>
    </p:spTree>
    <p:extLst>
      <p:ext uri="{BB962C8B-B14F-4D97-AF65-F5344CB8AC3E}">
        <p14:creationId xmlns:p14="http://schemas.microsoft.com/office/powerpoint/2010/main" val="85363707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18" Type="http://schemas.openxmlformats.org/officeDocument/2006/relationships/image" Target="../media/image38.jpe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17" Type="http://schemas.openxmlformats.org/officeDocument/2006/relationships/image" Target="../media/image37.jpeg"/><Relationship Id="rId2" Type="http://schemas.openxmlformats.org/officeDocument/2006/relationships/notesSlide" Target="../notesSlides/notesSlide15.xml"/><Relationship Id="rId16" Type="http://schemas.openxmlformats.org/officeDocument/2006/relationships/image" Target="../media/image36.jpeg"/><Relationship Id="rId20"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5" Type="http://schemas.openxmlformats.org/officeDocument/2006/relationships/image" Target="../media/image35.jpeg"/><Relationship Id="rId10" Type="http://schemas.openxmlformats.org/officeDocument/2006/relationships/image" Target="../media/image30.jpeg"/><Relationship Id="rId19" Type="http://schemas.openxmlformats.org/officeDocument/2006/relationships/image" Target="../media/image39.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8.png"/><Relationship Id="rId7" Type="http://schemas.openxmlformats.org/officeDocument/2006/relationships/image" Target="../media/image13.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18" Type="http://schemas.openxmlformats.org/officeDocument/2006/relationships/image" Target="../media/image38.jpe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17" Type="http://schemas.openxmlformats.org/officeDocument/2006/relationships/image" Target="../media/image37.jpeg"/><Relationship Id="rId2" Type="http://schemas.openxmlformats.org/officeDocument/2006/relationships/notesSlide" Target="../notesSlides/notesSlide26.xml"/><Relationship Id="rId16" Type="http://schemas.openxmlformats.org/officeDocument/2006/relationships/image" Target="../media/image36.jpeg"/><Relationship Id="rId20"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5" Type="http://schemas.openxmlformats.org/officeDocument/2006/relationships/image" Target="../media/image35.jpeg"/><Relationship Id="rId10" Type="http://schemas.openxmlformats.org/officeDocument/2006/relationships/image" Target="../media/image30.jpeg"/><Relationship Id="rId19" Type="http://schemas.openxmlformats.org/officeDocument/2006/relationships/image" Target="../media/image39.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jpeg"/></Relationships>
</file>

<file path=ppt/slides/_rels/slide3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10.png"/><Relationship Id="rId7" Type="http://schemas.openxmlformats.org/officeDocument/2006/relationships/image" Target="../media/image49.png"/><Relationship Id="rId12"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6.png"/><Relationship Id="rId5" Type="http://schemas.openxmlformats.org/officeDocument/2006/relationships/image" Target="../media/image12.png"/><Relationship Id="rId10" Type="http://schemas.openxmlformats.org/officeDocument/2006/relationships/image" Target="../media/image51.png"/><Relationship Id="rId4" Type="http://schemas.openxmlformats.org/officeDocument/2006/relationships/image" Target="../media/image11.svg"/><Relationship Id="rId9"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14.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28.xml"/><Relationship Id="rId16" Type="http://schemas.openxmlformats.org/officeDocument/2006/relationships/image" Target="../media/image62.svg"/><Relationship Id="rId1" Type="http://schemas.openxmlformats.org/officeDocument/2006/relationships/slideLayout" Target="../slideLayouts/slideLayout2.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12.png"/><Relationship Id="rId10" Type="http://schemas.openxmlformats.org/officeDocument/2006/relationships/image" Target="../media/image57.svg"/><Relationship Id="rId4" Type="http://schemas.openxmlformats.org/officeDocument/2006/relationships/image" Target="../media/image15.svg"/><Relationship Id="rId9" Type="http://schemas.openxmlformats.org/officeDocument/2006/relationships/image" Target="../media/image56.png"/><Relationship Id="rId14" Type="http://schemas.openxmlformats.org/officeDocument/2006/relationships/image" Target="../media/image61.svg"/></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E2092-232E-4366-926C-2935B5320D62}"/>
              </a:ext>
            </a:extLst>
          </p:cNvPr>
          <p:cNvSpPr>
            <a:spLocks noGrp="1"/>
          </p:cNvSpPr>
          <p:nvPr>
            <p:ph type="ctrTitle"/>
          </p:nvPr>
        </p:nvSpPr>
        <p:spPr>
          <a:xfrm>
            <a:off x="890337" y="2051974"/>
            <a:ext cx="4419839" cy="2154266"/>
          </a:xfrm>
        </p:spPr>
        <p:txBody>
          <a:bodyPr anchor="b">
            <a:normAutofit/>
          </a:bodyPr>
          <a:lstStyle/>
          <a:p>
            <a:pPr algn="l"/>
            <a:r>
              <a:rPr lang="en-US" sz="3600" dirty="0"/>
              <a:t>Waggle run distributions quantify collective foraging in honey bee colonies </a:t>
            </a:r>
            <a:endParaRPr lang="en-GB" sz="3600" dirty="0"/>
          </a:p>
        </p:txBody>
      </p:sp>
      <p:sp>
        <p:nvSpPr>
          <p:cNvPr id="3" name="Subtitle 2">
            <a:extLst>
              <a:ext uri="{FF2B5EF4-FFF2-40B4-BE49-F238E27FC236}">
                <a16:creationId xmlns:a16="http://schemas.microsoft.com/office/drawing/2014/main" id="{FF62496B-AB20-4630-831A-CA25ED90CB9F}"/>
              </a:ext>
            </a:extLst>
          </p:cNvPr>
          <p:cNvSpPr>
            <a:spLocks noGrp="1"/>
          </p:cNvSpPr>
          <p:nvPr>
            <p:ph type="subTitle" idx="1"/>
          </p:nvPr>
        </p:nvSpPr>
        <p:spPr>
          <a:xfrm>
            <a:off x="890339" y="4636008"/>
            <a:ext cx="3734014" cy="1572768"/>
          </a:xfrm>
        </p:spPr>
        <p:txBody>
          <a:bodyPr>
            <a:normAutofit/>
          </a:bodyPr>
          <a:lstStyle/>
          <a:p>
            <a:pPr algn="l"/>
            <a:r>
              <a:rPr lang="en-GB" b="1" dirty="0"/>
              <a:t>Joseph Palmer</a:t>
            </a:r>
            <a:r>
              <a:rPr lang="en-GB" dirty="0"/>
              <a:t>, Ash Samuelson, Elli Leadbeater &amp; Vincent Jansen</a:t>
            </a:r>
          </a:p>
        </p:txBody>
      </p:sp>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bees on a piece of wood&#10;&#10;Description automatically generated with medium confidence">
            <a:extLst>
              <a:ext uri="{FF2B5EF4-FFF2-40B4-BE49-F238E27FC236}">
                <a16:creationId xmlns:a16="http://schemas.microsoft.com/office/drawing/2014/main" id="{B93FADAC-047E-4C86-9531-10F3929314A9}"/>
              </a:ext>
            </a:extLst>
          </p:cNvPr>
          <p:cNvPicPr>
            <a:picLocks noChangeAspect="1"/>
          </p:cNvPicPr>
          <p:nvPr/>
        </p:nvPicPr>
        <p:blipFill rotWithShape="1">
          <a:blip r:embed="rId2"/>
          <a:srcRect l="15143" r="2843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45563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6A1-0658-4476-BF8C-DA672238BA81}"/>
              </a:ext>
            </a:extLst>
          </p:cNvPr>
          <p:cNvSpPr>
            <a:spLocks noGrp="1"/>
          </p:cNvSpPr>
          <p:nvPr>
            <p:ph type="title"/>
          </p:nvPr>
        </p:nvSpPr>
        <p:spPr>
          <a:xfrm>
            <a:off x="482600" y="692109"/>
            <a:ext cx="8777147" cy="572600"/>
          </a:xfrm>
        </p:spPr>
        <p:txBody>
          <a:bodyPr/>
          <a:lstStyle/>
          <a:p>
            <a:r>
              <a:rPr lang="en-GB" sz="4400" dirty="0"/>
              <a:t>Simulation of honeybee foraging</a:t>
            </a:r>
          </a:p>
        </p:txBody>
      </p:sp>
      <p:sp>
        <p:nvSpPr>
          <p:cNvPr id="5" name="Rectangle 4">
            <a:extLst>
              <a:ext uri="{FF2B5EF4-FFF2-40B4-BE49-F238E27FC236}">
                <a16:creationId xmlns:a16="http://schemas.microsoft.com/office/drawing/2014/main" id="{E2028EB0-1946-4E55-BF4F-BF4C7E0BA49A}"/>
              </a:ext>
            </a:extLst>
          </p:cNvPr>
          <p:cNvSpPr/>
          <p:nvPr/>
        </p:nvSpPr>
        <p:spPr>
          <a:xfrm>
            <a:off x="1053296" y="1608881"/>
            <a:ext cx="10093124" cy="437523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5CD8F024-A445-4ADA-94AF-192C7D41FD4D}"/>
              </a:ext>
            </a:extLst>
          </p:cNvPr>
          <p:cNvSpPr/>
          <p:nvPr/>
        </p:nvSpPr>
        <p:spPr>
          <a:xfrm>
            <a:off x="6742252" y="5239474"/>
            <a:ext cx="312516" cy="300942"/>
          </a:xfrm>
          <a:prstGeom prst="ellipse">
            <a:avLst/>
          </a:prstGeom>
          <a:solidFill>
            <a:schemeClr val="accent2">
              <a:lumMod val="60000"/>
              <a:lumOff val="4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5AE4DF8-4992-40FF-8677-C28D75A3DE4F}"/>
              </a:ext>
            </a:extLst>
          </p:cNvPr>
          <p:cNvSpPr/>
          <p:nvPr/>
        </p:nvSpPr>
        <p:spPr>
          <a:xfrm>
            <a:off x="10083479" y="3278529"/>
            <a:ext cx="312516" cy="300942"/>
          </a:xfrm>
          <a:prstGeom prst="ellipse">
            <a:avLst/>
          </a:prstGeom>
          <a:solidFill>
            <a:schemeClr val="accent2">
              <a:lumMod val="60000"/>
              <a:lumOff val="4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DAD54F62-09C5-400C-B9FF-65D7C8E84620}"/>
              </a:ext>
            </a:extLst>
          </p:cNvPr>
          <p:cNvSpPr/>
          <p:nvPr/>
        </p:nvSpPr>
        <p:spPr>
          <a:xfrm>
            <a:off x="8146647" y="5239474"/>
            <a:ext cx="312516" cy="300942"/>
          </a:xfrm>
          <a:prstGeom prst="ellipse">
            <a:avLst/>
          </a:prstGeom>
          <a:solidFill>
            <a:srgbClr val="DFD45E"/>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D97972D-E675-4984-975B-5856D10CE4E9}"/>
              </a:ext>
            </a:extLst>
          </p:cNvPr>
          <p:cNvSpPr/>
          <p:nvPr/>
        </p:nvSpPr>
        <p:spPr>
          <a:xfrm>
            <a:off x="1668200" y="2057574"/>
            <a:ext cx="312516" cy="300942"/>
          </a:xfrm>
          <a:prstGeom prst="ellipse">
            <a:avLst/>
          </a:prstGeom>
          <a:solidFill>
            <a:schemeClr val="accent2">
              <a:lumMod val="60000"/>
              <a:lumOff val="4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1C1FC10B-0BFD-4708-B5E6-CE3E66902213}"/>
              </a:ext>
            </a:extLst>
          </p:cNvPr>
          <p:cNvSpPr/>
          <p:nvPr/>
        </p:nvSpPr>
        <p:spPr>
          <a:xfrm>
            <a:off x="2282141" y="3529139"/>
            <a:ext cx="312516" cy="300942"/>
          </a:xfrm>
          <a:prstGeom prst="ellipse">
            <a:avLst/>
          </a:prstGeom>
          <a:solidFill>
            <a:schemeClr val="accent5">
              <a:lumMod val="75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E8FB3EFF-9955-4F50-8C88-CB2F363C561B}"/>
              </a:ext>
            </a:extLst>
          </p:cNvPr>
          <p:cNvSpPr/>
          <p:nvPr/>
        </p:nvSpPr>
        <p:spPr>
          <a:xfrm>
            <a:off x="3926711" y="4842076"/>
            <a:ext cx="312516" cy="300942"/>
          </a:xfrm>
          <a:prstGeom prst="ellipse">
            <a:avLst/>
          </a:prstGeom>
          <a:solidFill>
            <a:schemeClr val="accent5">
              <a:lumMod val="75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5B261CB-ADD7-4886-BEFC-7AFBA3795C05}"/>
              </a:ext>
            </a:extLst>
          </p:cNvPr>
          <p:cNvSpPr/>
          <p:nvPr/>
        </p:nvSpPr>
        <p:spPr>
          <a:xfrm>
            <a:off x="4082969" y="2131671"/>
            <a:ext cx="312516" cy="300942"/>
          </a:xfrm>
          <a:prstGeom prst="ellipse">
            <a:avLst/>
          </a:prstGeom>
          <a:solidFill>
            <a:schemeClr val="accent2">
              <a:lumMod val="60000"/>
              <a:lumOff val="4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0B8D7FAC-2582-4600-B842-83A302554C5C}"/>
              </a:ext>
            </a:extLst>
          </p:cNvPr>
          <p:cNvSpPr/>
          <p:nvPr/>
        </p:nvSpPr>
        <p:spPr>
          <a:xfrm>
            <a:off x="1680258" y="5007980"/>
            <a:ext cx="312516" cy="300942"/>
          </a:xfrm>
          <a:prstGeom prst="ellipse">
            <a:avLst/>
          </a:prstGeom>
          <a:solidFill>
            <a:srgbClr val="DFD45E"/>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83D83F9-B265-4EE8-AFDD-0F4B31FD81B7}"/>
              </a:ext>
            </a:extLst>
          </p:cNvPr>
          <p:cNvSpPr/>
          <p:nvPr/>
        </p:nvSpPr>
        <p:spPr>
          <a:xfrm>
            <a:off x="9502815" y="5098648"/>
            <a:ext cx="312516" cy="300942"/>
          </a:xfrm>
          <a:prstGeom prst="ellipse">
            <a:avLst/>
          </a:prstGeom>
          <a:solidFill>
            <a:schemeClr val="accent2">
              <a:lumMod val="60000"/>
              <a:lumOff val="4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4270DE99-99D2-4143-ADA3-928F26F5C493}"/>
              </a:ext>
            </a:extLst>
          </p:cNvPr>
          <p:cNvSpPr/>
          <p:nvPr/>
        </p:nvSpPr>
        <p:spPr>
          <a:xfrm>
            <a:off x="6557058" y="1794076"/>
            <a:ext cx="312516" cy="300942"/>
          </a:xfrm>
          <a:prstGeom prst="ellipse">
            <a:avLst/>
          </a:prstGeom>
          <a:solidFill>
            <a:srgbClr val="DFD45E"/>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2BD33E42-68EC-4200-A4DE-5790AF8FF607}"/>
              </a:ext>
            </a:extLst>
          </p:cNvPr>
          <p:cNvSpPr/>
          <p:nvPr/>
        </p:nvSpPr>
        <p:spPr>
          <a:xfrm>
            <a:off x="9417934" y="2077656"/>
            <a:ext cx="312516" cy="300942"/>
          </a:xfrm>
          <a:prstGeom prst="ellipse">
            <a:avLst/>
          </a:prstGeom>
          <a:solidFill>
            <a:schemeClr val="accent5">
              <a:lumMod val="75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Beehive outline">
            <a:extLst>
              <a:ext uri="{FF2B5EF4-FFF2-40B4-BE49-F238E27FC236}">
                <a16:creationId xmlns:a16="http://schemas.microsoft.com/office/drawing/2014/main" id="{6E01B6FE-848B-464D-BE70-C3E4AC7C6B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37207" y="3158441"/>
            <a:ext cx="1276109" cy="1276109"/>
          </a:xfrm>
          <a:prstGeom prst="rect">
            <a:avLst/>
          </a:prstGeom>
        </p:spPr>
      </p:pic>
    </p:spTree>
    <p:extLst>
      <p:ext uri="{BB962C8B-B14F-4D97-AF65-F5344CB8AC3E}">
        <p14:creationId xmlns:p14="http://schemas.microsoft.com/office/powerpoint/2010/main" val="1343360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73AF07E-4FA1-4921-8F90-15A0C93C53E8}"/>
              </a:ext>
            </a:extLst>
          </p:cNvPr>
          <p:cNvSpPr txBox="1"/>
          <p:nvPr/>
        </p:nvSpPr>
        <p:spPr>
          <a:xfrm>
            <a:off x="5714221" y="941370"/>
            <a:ext cx="5536371" cy="4524315"/>
          </a:xfrm>
          <a:prstGeom prst="rect">
            <a:avLst/>
          </a:prstGeom>
          <a:noFill/>
        </p:spPr>
        <p:txBody>
          <a:bodyPr wrap="square" rtlCol="0">
            <a:spAutoFit/>
          </a:bodyPr>
          <a:lstStyle/>
          <a:p>
            <a:r>
              <a:rPr lang="en-US" sz="2400" b="1" dirty="0">
                <a:effectLst/>
                <a:ea typeface="Cambria" panose="02040503050406030204" pitchFamily="18" charset="0"/>
                <a:cs typeface="Times New Roman" panose="02020603050405020304" pitchFamily="18" charset="0"/>
              </a:rPr>
              <a:t>Scout foraging</a:t>
            </a:r>
          </a:p>
          <a:p>
            <a:endParaRPr lang="en-US" sz="2400" dirty="0">
              <a:ea typeface="Cambria" panose="02040503050406030204" pitchFamily="18" charset="0"/>
              <a:cs typeface="Times New Roman" panose="02020603050405020304" pitchFamily="18" charset="0"/>
            </a:endParaRPr>
          </a:p>
          <a:p>
            <a:endParaRPr lang="en-US" sz="2400" dirty="0">
              <a:ea typeface="Cambria" panose="02040503050406030204" pitchFamily="18" charset="0"/>
              <a:cs typeface="Times New Roman" panose="02020603050405020304" pitchFamily="18" charset="0"/>
            </a:endParaRPr>
          </a:p>
          <a:p>
            <a:endParaRPr lang="en-US" sz="2400" dirty="0">
              <a:effectLst/>
              <a:ea typeface="Cambria" panose="02040503050406030204" pitchFamily="18" charset="0"/>
              <a:cs typeface="Times New Roman" panose="02020603050405020304" pitchFamily="18" charset="0"/>
            </a:endParaRPr>
          </a:p>
          <a:p>
            <a:r>
              <a:rPr lang="en-US" sz="2400" dirty="0">
                <a:effectLst/>
                <a:ea typeface="Cambria" panose="02040503050406030204" pitchFamily="18" charset="0"/>
                <a:cs typeface="Times New Roman" panose="02020603050405020304" pitchFamily="18" charset="0"/>
              </a:rPr>
              <a:t>Scouts leave the hive on a random flight path (white lines) until they encounter a resource (</a:t>
            </a:r>
            <a:r>
              <a:rPr lang="en-US" sz="2400" dirty="0" err="1">
                <a:effectLst/>
                <a:ea typeface="Cambria" panose="02040503050406030204" pitchFamily="18" charset="0"/>
                <a:cs typeface="Times New Roman" panose="02020603050405020304" pitchFamily="18" charset="0"/>
              </a:rPr>
              <a:t>coloured</a:t>
            </a:r>
            <a:r>
              <a:rPr lang="en-US" sz="2400" dirty="0">
                <a:effectLst/>
                <a:ea typeface="Cambria" panose="02040503050406030204" pitchFamily="18" charset="0"/>
                <a:cs typeface="Times New Roman" panose="02020603050405020304" pitchFamily="18" charset="0"/>
              </a:rPr>
              <a:t> point).</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Different flowers have different qualities, e.g. nectar concentration / abundance (</a:t>
            </a:r>
            <a:r>
              <a:rPr lang="en-US" sz="2400" dirty="0" err="1">
                <a:ea typeface="Cambria" panose="02040503050406030204" pitchFamily="18" charset="0"/>
                <a:cs typeface="Times New Roman" panose="02020603050405020304" pitchFamily="18" charset="0"/>
              </a:rPr>
              <a:t>colour</a:t>
            </a:r>
            <a:r>
              <a:rPr lang="en-US" sz="2400" dirty="0">
                <a:ea typeface="Cambria" panose="02040503050406030204" pitchFamily="18" charset="0"/>
                <a:cs typeface="Times New Roman" panose="02020603050405020304" pitchFamily="18" charset="0"/>
              </a:rPr>
              <a:t>)</a:t>
            </a:r>
          </a:p>
          <a:p>
            <a:endParaRPr lang="en-GB" sz="2400" dirty="0"/>
          </a:p>
        </p:txBody>
      </p:sp>
      <p:pic>
        <p:nvPicPr>
          <p:cNvPr id="4" name="Picture 3" descr="A picture containing text, different, several&#10;&#10;Description automatically generated">
            <a:extLst>
              <a:ext uri="{FF2B5EF4-FFF2-40B4-BE49-F238E27FC236}">
                <a16:creationId xmlns:a16="http://schemas.microsoft.com/office/drawing/2014/main" id="{43BAC087-BA44-4BDA-93F3-F076824B6537}"/>
              </a:ext>
            </a:extLst>
          </p:cNvPr>
          <p:cNvPicPr>
            <a:picLocks noChangeAspect="1"/>
          </p:cNvPicPr>
          <p:nvPr/>
        </p:nvPicPr>
        <p:blipFill rotWithShape="1">
          <a:blip r:embed="rId2">
            <a:extLst>
              <a:ext uri="{28A0092B-C50C-407E-A947-70E740481C1C}">
                <a14:useLocalDpi xmlns:a14="http://schemas.microsoft.com/office/drawing/2010/main" val="0"/>
              </a:ext>
            </a:extLst>
          </a:blip>
          <a:srcRect l="565" t="2023" r="66826" b="11793"/>
          <a:stretch/>
        </p:blipFill>
        <p:spPr>
          <a:xfrm>
            <a:off x="694481" y="695687"/>
            <a:ext cx="4780344" cy="5466626"/>
          </a:xfrm>
          <a:prstGeom prst="rect">
            <a:avLst/>
          </a:prstGeom>
        </p:spPr>
      </p:pic>
      <p:grpSp>
        <p:nvGrpSpPr>
          <p:cNvPr id="9" name="Group 8">
            <a:extLst>
              <a:ext uri="{FF2B5EF4-FFF2-40B4-BE49-F238E27FC236}">
                <a16:creationId xmlns:a16="http://schemas.microsoft.com/office/drawing/2014/main" id="{97977B67-983A-426E-B7DD-C50B718B9B1C}"/>
              </a:ext>
            </a:extLst>
          </p:cNvPr>
          <p:cNvGrpSpPr/>
          <p:nvPr/>
        </p:nvGrpSpPr>
        <p:grpSpPr>
          <a:xfrm rot="12537714">
            <a:off x="8756508" y="976120"/>
            <a:ext cx="1554327" cy="1533542"/>
            <a:chOff x="6755116" y="530338"/>
            <a:chExt cx="4564041" cy="4930952"/>
          </a:xfrm>
        </p:grpSpPr>
        <p:pic>
          <p:nvPicPr>
            <p:cNvPr id="11" name="Graphic 10" descr="Single gear outline">
              <a:extLst>
                <a:ext uri="{FF2B5EF4-FFF2-40B4-BE49-F238E27FC236}">
                  <a16:creationId xmlns:a16="http://schemas.microsoft.com/office/drawing/2014/main" id="{D262BBC8-39A7-4EEF-9A18-212C7712C5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444621">
              <a:off x="6755116" y="2295654"/>
              <a:ext cx="1479355" cy="1479355"/>
            </a:xfrm>
            <a:prstGeom prst="rect">
              <a:avLst/>
            </a:prstGeom>
          </p:spPr>
        </p:pic>
        <p:pic>
          <p:nvPicPr>
            <p:cNvPr id="12" name="Graphic 11" descr="Bee outline">
              <a:extLst>
                <a:ext uri="{FF2B5EF4-FFF2-40B4-BE49-F238E27FC236}">
                  <a16:creationId xmlns:a16="http://schemas.microsoft.com/office/drawing/2014/main" id="{6742E43B-6FC9-41AE-95F1-13DF9DEC7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797839" y="2040471"/>
              <a:ext cx="1791413" cy="1791413"/>
            </a:xfrm>
            <a:prstGeom prst="rect">
              <a:avLst/>
            </a:prstGeom>
          </p:spPr>
        </p:pic>
        <p:pic>
          <p:nvPicPr>
            <p:cNvPr id="13" name="Graphic 12" descr="Single gear outline">
              <a:extLst>
                <a:ext uri="{FF2B5EF4-FFF2-40B4-BE49-F238E27FC236}">
                  <a16:creationId xmlns:a16="http://schemas.microsoft.com/office/drawing/2014/main" id="{2EDC96A7-04F1-41DF-91BD-9849F07C0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089346">
              <a:off x="9839802" y="530338"/>
              <a:ext cx="1479355" cy="1479355"/>
            </a:xfrm>
            <a:prstGeom prst="rect">
              <a:avLst/>
            </a:prstGeom>
          </p:spPr>
        </p:pic>
        <p:pic>
          <p:nvPicPr>
            <p:cNvPr id="14" name="Graphic 13" descr="Bee outline">
              <a:extLst>
                <a:ext uri="{FF2B5EF4-FFF2-40B4-BE49-F238E27FC236}">
                  <a16:creationId xmlns:a16="http://schemas.microsoft.com/office/drawing/2014/main" id="{B9FAD7C2-B34C-476D-8727-6A87F303D8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96846">
              <a:off x="8988678" y="1362719"/>
              <a:ext cx="1791413" cy="1791413"/>
            </a:xfrm>
            <a:prstGeom prst="rect">
              <a:avLst/>
            </a:prstGeom>
          </p:spPr>
        </p:pic>
        <p:pic>
          <p:nvPicPr>
            <p:cNvPr id="15" name="Graphic 14" descr="Single gear outline">
              <a:extLst>
                <a:ext uri="{FF2B5EF4-FFF2-40B4-BE49-F238E27FC236}">
                  <a16:creationId xmlns:a16="http://schemas.microsoft.com/office/drawing/2014/main" id="{C1E0B16E-9AA0-4956-81AB-9938B10F4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319447">
              <a:off x="9697323" y="3981935"/>
              <a:ext cx="1479355" cy="1479355"/>
            </a:xfrm>
            <a:prstGeom prst="rect">
              <a:avLst/>
            </a:prstGeom>
          </p:spPr>
        </p:pic>
        <p:pic>
          <p:nvPicPr>
            <p:cNvPr id="16" name="Graphic 15" descr="Bee outline">
              <a:extLst>
                <a:ext uri="{FF2B5EF4-FFF2-40B4-BE49-F238E27FC236}">
                  <a16:creationId xmlns:a16="http://schemas.microsoft.com/office/drawing/2014/main" id="{8CA9E58C-003D-4D46-9618-057C6855FE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32442">
              <a:off x="8976781" y="2718574"/>
              <a:ext cx="1791413" cy="1791413"/>
            </a:xfrm>
            <a:prstGeom prst="rect">
              <a:avLst/>
            </a:prstGeom>
          </p:spPr>
        </p:pic>
      </p:grpSp>
    </p:spTree>
    <p:extLst>
      <p:ext uri="{BB962C8B-B14F-4D97-AF65-F5344CB8AC3E}">
        <p14:creationId xmlns:p14="http://schemas.microsoft.com/office/powerpoint/2010/main" val="789658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503D15-2852-444A-9315-FF9E59FE0144}"/>
              </a:ext>
            </a:extLst>
          </p:cNvPr>
          <p:cNvSpPr txBox="1"/>
          <p:nvPr/>
        </p:nvSpPr>
        <p:spPr>
          <a:xfrm>
            <a:off x="5795244" y="1022393"/>
            <a:ext cx="5536371" cy="5262979"/>
          </a:xfrm>
          <a:prstGeom prst="rect">
            <a:avLst/>
          </a:prstGeom>
          <a:noFill/>
        </p:spPr>
        <p:txBody>
          <a:bodyPr wrap="square" rtlCol="0">
            <a:spAutoFit/>
          </a:bodyPr>
          <a:lstStyle/>
          <a:p>
            <a:r>
              <a:rPr lang="en-US" sz="2400" b="1" dirty="0">
                <a:effectLst/>
                <a:ea typeface="Cambria" panose="02040503050406030204" pitchFamily="18" charset="0"/>
                <a:cs typeface="Times New Roman" panose="02020603050405020304" pitchFamily="18" charset="0"/>
              </a:rPr>
              <a:t>Recruits foraging</a:t>
            </a:r>
          </a:p>
          <a:p>
            <a:endParaRPr lang="en-US" sz="2400" dirty="0">
              <a:ea typeface="Cambria" panose="02040503050406030204" pitchFamily="18" charset="0"/>
              <a:cs typeface="Times New Roman" panose="02020603050405020304" pitchFamily="18" charset="0"/>
            </a:endParaRPr>
          </a:p>
          <a:p>
            <a:endParaRPr lang="en-US" sz="2400" dirty="0">
              <a:ea typeface="Cambria" panose="02040503050406030204" pitchFamily="18" charset="0"/>
              <a:cs typeface="Times New Roman" panose="02020603050405020304" pitchFamily="18" charset="0"/>
            </a:endParaRP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Recruits sample a dance randomly from the dance floor</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Recruits forage and dance if they judge it profitable</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Creates a self enhancing process for the ‘best’ resources.</a:t>
            </a:r>
          </a:p>
          <a:p>
            <a:endParaRPr lang="en-US" sz="2400" dirty="0">
              <a:ea typeface="Cambria" panose="02040503050406030204" pitchFamily="18" charset="0"/>
              <a:cs typeface="Times New Roman" panose="02020603050405020304" pitchFamily="18" charset="0"/>
            </a:endParaRPr>
          </a:p>
          <a:p>
            <a:endParaRPr lang="en-US" sz="2400" dirty="0">
              <a:ea typeface="Cambria" panose="02040503050406030204" pitchFamily="18" charset="0"/>
              <a:cs typeface="Times New Roman" panose="02020603050405020304" pitchFamily="18" charset="0"/>
            </a:endParaRPr>
          </a:p>
        </p:txBody>
      </p:sp>
      <p:pic>
        <p:nvPicPr>
          <p:cNvPr id="4" name="Picture 3" descr="A picture containing text, different, several&#10;&#10;Description automatically generated">
            <a:extLst>
              <a:ext uri="{FF2B5EF4-FFF2-40B4-BE49-F238E27FC236}">
                <a16:creationId xmlns:a16="http://schemas.microsoft.com/office/drawing/2014/main" id="{09FA17D9-49A5-441C-A448-7CD9B1EB04F4}"/>
              </a:ext>
            </a:extLst>
          </p:cNvPr>
          <p:cNvPicPr>
            <a:picLocks noChangeAspect="1"/>
          </p:cNvPicPr>
          <p:nvPr/>
        </p:nvPicPr>
        <p:blipFill rotWithShape="1">
          <a:blip r:embed="rId2">
            <a:extLst>
              <a:ext uri="{28A0092B-C50C-407E-A947-70E740481C1C}">
                <a14:useLocalDpi xmlns:a14="http://schemas.microsoft.com/office/drawing/2010/main" val="0"/>
              </a:ext>
            </a:extLst>
          </a:blip>
          <a:srcRect l="34284" t="1486" r="32501" b="5726"/>
          <a:stretch/>
        </p:blipFill>
        <p:spPr>
          <a:xfrm>
            <a:off x="590308" y="644873"/>
            <a:ext cx="4771567" cy="5767502"/>
          </a:xfrm>
          <a:prstGeom prst="rect">
            <a:avLst/>
          </a:prstGeom>
        </p:spPr>
      </p:pic>
      <p:grpSp>
        <p:nvGrpSpPr>
          <p:cNvPr id="8" name="Group 7">
            <a:extLst>
              <a:ext uri="{FF2B5EF4-FFF2-40B4-BE49-F238E27FC236}">
                <a16:creationId xmlns:a16="http://schemas.microsoft.com/office/drawing/2014/main" id="{1DE550C8-7DE9-4157-B072-1F15B707A245}"/>
              </a:ext>
            </a:extLst>
          </p:cNvPr>
          <p:cNvGrpSpPr/>
          <p:nvPr/>
        </p:nvGrpSpPr>
        <p:grpSpPr>
          <a:xfrm rot="20977951">
            <a:off x="8885723" y="1028758"/>
            <a:ext cx="1608600" cy="1349539"/>
            <a:chOff x="641532" y="2360998"/>
            <a:chExt cx="5082792" cy="4288394"/>
          </a:xfrm>
        </p:grpSpPr>
        <p:pic>
          <p:nvPicPr>
            <p:cNvPr id="17" name="Graphic 16" descr="Single gear outline">
              <a:extLst>
                <a:ext uri="{FF2B5EF4-FFF2-40B4-BE49-F238E27FC236}">
                  <a16:creationId xmlns:a16="http://schemas.microsoft.com/office/drawing/2014/main" id="{08A99AD5-E14A-4A15-9A4E-1A4651E70C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0374" y="3874107"/>
              <a:ext cx="1479356" cy="1479355"/>
            </a:xfrm>
            <a:prstGeom prst="rect">
              <a:avLst/>
            </a:prstGeom>
          </p:spPr>
        </p:pic>
        <p:pic>
          <p:nvPicPr>
            <p:cNvPr id="18" name="Graphic 17" descr="Single gear outline">
              <a:extLst>
                <a:ext uri="{FF2B5EF4-FFF2-40B4-BE49-F238E27FC236}">
                  <a16:creationId xmlns:a16="http://schemas.microsoft.com/office/drawing/2014/main" id="{248A3C75-A0F3-441C-AC81-5110C43C15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3306909" y="4074218"/>
              <a:ext cx="1479355" cy="1479356"/>
            </a:xfrm>
            <a:prstGeom prst="rect">
              <a:avLst/>
            </a:prstGeom>
          </p:spPr>
        </p:pic>
        <p:pic>
          <p:nvPicPr>
            <p:cNvPr id="19" name="Graphic 18" descr="Single gear outline">
              <a:extLst>
                <a:ext uri="{FF2B5EF4-FFF2-40B4-BE49-F238E27FC236}">
                  <a16:creationId xmlns:a16="http://schemas.microsoft.com/office/drawing/2014/main" id="{2DA44E99-6B89-46BA-93F1-8407262357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1394808" y="3671751"/>
              <a:ext cx="1479355" cy="1479356"/>
            </a:xfrm>
            <a:prstGeom prst="rect">
              <a:avLst/>
            </a:prstGeom>
          </p:spPr>
        </p:pic>
        <p:pic>
          <p:nvPicPr>
            <p:cNvPr id="20" name="Graphic 19" descr="Bee outline">
              <a:extLst>
                <a:ext uri="{FF2B5EF4-FFF2-40B4-BE49-F238E27FC236}">
                  <a16:creationId xmlns:a16="http://schemas.microsoft.com/office/drawing/2014/main" id="{8967F170-09EE-4253-A176-E833F6EC9F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001263">
              <a:off x="3932910" y="2908937"/>
              <a:ext cx="1791414" cy="1791412"/>
            </a:xfrm>
            <a:prstGeom prst="rect">
              <a:avLst/>
            </a:prstGeom>
          </p:spPr>
        </p:pic>
        <p:pic>
          <p:nvPicPr>
            <p:cNvPr id="21" name="Graphic 20" descr="Bee outline">
              <a:extLst>
                <a:ext uri="{FF2B5EF4-FFF2-40B4-BE49-F238E27FC236}">
                  <a16:creationId xmlns:a16="http://schemas.microsoft.com/office/drawing/2014/main" id="{B875A5E8-E447-4D9F-AF8E-995712ED3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77206">
              <a:off x="1845591" y="4857980"/>
              <a:ext cx="1791414" cy="1791412"/>
            </a:xfrm>
            <a:prstGeom prst="rect">
              <a:avLst/>
            </a:prstGeom>
          </p:spPr>
        </p:pic>
        <p:pic>
          <p:nvPicPr>
            <p:cNvPr id="22" name="Graphic 21" descr="Bee outline">
              <a:extLst>
                <a:ext uri="{FF2B5EF4-FFF2-40B4-BE49-F238E27FC236}">
                  <a16:creationId xmlns:a16="http://schemas.microsoft.com/office/drawing/2014/main" id="{85E80534-5E65-447B-A3E3-E246D343A6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31286">
              <a:off x="641532" y="2360998"/>
              <a:ext cx="1791414" cy="1791412"/>
            </a:xfrm>
            <a:prstGeom prst="rect">
              <a:avLst/>
            </a:prstGeom>
          </p:spPr>
        </p:pic>
      </p:grpSp>
    </p:spTree>
    <p:extLst>
      <p:ext uri="{BB962C8B-B14F-4D97-AF65-F5344CB8AC3E}">
        <p14:creationId xmlns:p14="http://schemas.microsoft.com/office/powerpoint/2010/main" val="2800881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503D15-2852-444A-9315-FF9E59FE0144}"/>
              </a:ext>
            </a:extLst>
          </p:cNvPr>
          <p:cNvSpPr txBox="1"/>
          <p:nvPr/>
        </p:nvSpPr>
        <p:spPr>
          <a:xfrm>
            <a:off x="5795244" y="1022393"/>
            <a:ext cx="5536371" cy="4154984"/>
          </a:xfrm>
          <a:prstGeom prst="rect">
            <a:avLst/>
          </a:prstGeom>
          <a:noFill/>
        </p:spPr>
        <p:txBody>
          <a:bodyPr wrap="square" rtlCol="0">
            <a:spAutoFit/>
          </a:bodyPr>
          <a:lstStyle/>
          <a:p>
            <a:r>
              <a:rPr lang="en-US" sz="2400" b="1" dirty="0">
                <a:effectLst/>
                <a:ea typeface="Cambria" panose="02040503050406030204" pitchFamily="18" charset="0"/>
                <a:cs typeface="Times New Roman" panose="02020603050405020304" pitchFamily="18" charset="0"/>
              </a:rPr>
              <a:t>Simulated foraging patterns</a:t>
            </a:r>
          </a:p>
          <a:p>
            <a:endParaRPr lang="en-US" sz="2400" dirty="0">
              <a:ea typeface="Cambria" panose="02040503050406030204" pitchFamily="18" charset="0"/>
              <a:cs typeface="Times New Roman" panose="02020603050405020304" pitchFamily="18" charset="0"/>
            </a:endParaRPr>
          </a:p>
          <a:p>
            <a:r>
              <a:rPr lang="en-GB" sz="2400" dirty="0"/>
              <a:t>Distribution of distances reported by scouts is exponential</a:t>
            </a:r>
          </a:p>
          <a:p>
            <a:endParaRPr lang="en-GB" sz="2400" dirty="0"/>
          </a:p>
          <a:p>
            <a:r>
              <a:rPr lang="en-GB" sz="2400" dirty="0"/>
              <a:t>Distribution of distances reported by recruits is the minimum of an exponential</a:t>
            </a:r>
          </a:p>
          <a:p>
            <a:endParaRPr lang="en-GB" sz="2400" dirty="0"/>
          </a:p>
          <a:p>
            <a:r>
              <a:rPr lang="en-GB" sz="2400" dirty="0"/>
              <a:t>Different foraging strategies leave different patterns on the dance-floor.</a:t>
            </a:r>
          </a:p>
        </p:txBody>
      </p:sp>
      <p:pic>
        <p:nvPicPr>
          <p:cNvPr id="5" name="Picture 4" descr="A picture containing text, different, several&#10;&#10;Description automatically generated">
            <a:extLst>
              <a:ext uri="{FF2B5EF4-FFF2-40B4-BE49-F238E27FC236}">
                <a16:creationId xmlns:a16="http://schemas.microsoft.com/office/drawing/2014/main" id="{199A4A7E-42BE-4DDC-B847-6435FFCF610E}"/>
              </a:ext>
            </a:extLst>
          </p:cNvPr>
          <p:cNvPicPr>
            <a:picLocks noChangeAspect="1"/>
          </p:cNvPicPr>
          <p:nvPr/>
        </p:nvPicPr>
        <p:blipFill rotWithShape="1">
          <a:blip r:embed="rId3">
            <a:extLst>
              <a:ext uri="{28A0092B-C50C-407E-A947-70E740481C1C}">
                <a14:useLocalDpi xmlns:a14="http://schemas.microsoft.com/office/drawing/2010/main" val="0"/>
              </a:ext>
            </a:extLst>
          </a:blip>
          <a:srcRect l="67079" t="904" r="1329" b="6465"/>
          <a:stretch/>
        </p:blipFill>
        <p:spPr>
          <a:xfrm>
            <a:off x="567160" y="499453"/>
            <a:ext cx="4618298" cy="5859094"/>
          </a:xfrm>
          <a:prstGeom prst="rect">
            <a:avLst/>
          </a:prstGeom>
        </p:spPr>
      </p:pic>
      <p:grpSp>
        <p:nvGrpSpPr>
          <p:cNvPr id="6" name="Group 5">
            <a:extLst>
              <a:ext uri="{FF2B5EF4-FFF2-40B4-BE49-F238E27FC236}">
                <a16:creationId xmlns:a16="http://schemas.microsoft.com/office/drawing/2014/main" id="{A28CF696-9BC6-4FB9-B987-DEC46A053118}"/>
              </a:ext>
            </a:extLst>
          </p:cNvPr>
          <p:cNvGrpSpPr/>
          <p:nvPr/>
        </p:nvGrpSpPr>
        <p:grpSpPr>
          <a:xfrm rot="12537714">
            <a:off x="3813382" y="2090962"/>
            <a:ext cx="819188" cy="965325"/>
            <a:chOff x="6755116" y="530338"/>
            <a:chExt cx="4564041" cy="4930952"/>
          </a:xfrm>
        </p:grpSpPr>
        <p:pic>
          <p:nvPicPr>
            <p:cNvPr id="8" name="Graphic 7" descr="Single gear outline">
              <a:extLst>
                <a:ext uri="{FF2B5EF4-FFF2-40B4-BE49-F238E27FC236}">
                  <a16:creationId xmlns:a16="http://schemas.microsoft.com/office/drawing/2014/main" id="{B78687C9-AFA4-4D5C-84F2-C457F89B6A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444621">
              <a:off x="6755116" y="2295654"/>
              <a:ext cx="1479355" cy="1479355"/>
            </a:xfrm>
            <a:prstGeom prst="rect">
              <a:avLst/>
            </a:prstGeom>
          </p:spPr>
        </p:pic>
        <p:pic>
          <p:nvPicPr>
            <p:cNvPr id="9" name="Graphic 8" descr="Bee outline">
              <a:extLst>
                <a:ext uri="{FF2B5EF4-FFF2-40B4-BE49-F238E27FC236}">
                  <a16:creationId xmlns:a16="http://schemas.microsoft.com/office/drawing/2014/main" id="{3A0AFC3E-7C38-4D68-9AD7-07A1122518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97839" y="2040471"/>
              <a:ext cx="1791413" cy="1791413"/>
            </a:xfrm>
            <a:prstGeom prst="rect">
              <a:avLst/>
            </a:prstGeom>
          </p:spPr>
        </p:pic>
        <p:pic>
          <p:nvPicPr>
            <p:cNvPr id="10" name="Graphic 9" descr="Single gear outline">
              <a:extLst>
                <a:ext uri="{FF2B5EF4-FFF2-40B4-BE49-F238E27FC236}">
                  <a16:creationId xmlns:a16="http://schemas.microsoft.com/office/drawing/2014/main" id="{6AF51EFC-9D52-4577-AA26-7BFAEA1013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089346">
              <a:off x="9839802" y="530338"/>
              <a:ext cx="1479355" cy="1479355"/>
            </a:xfrm>
            <a:prstGeom prst="rect">
              <a:avLst/>
            </a:prstGeom>
          </p:spPr>
        </p:pic>
        <p:pic>
          <p:nvPicPr>
            <p:cNvPr id="11" name="Graphic 10" descr="Bee outline">
              <a:extLst>
                <a:ext uri="{FF2B5EF4-FFF2-40B4-BE49-F238E27FC236}">
                  <a16:creationId xmlns:a16="http://schemas.microsoft.com/office/drawing/2014/main" id="{34F3D8F3-3903-42CB-AAC6-285BAD9A3C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6846">
              <a:off x="8988678" y="1362719"/>
              <a:ext cx="1791413" cy="1791413"/>
            </a:xfrm>
            <a:prstGeom prst="rect">
              <a:avLst/>
            </a:prstGeom>
          </p:spPr>
        </p:pic>
        <p:pic>
          <p:nvPicPr>
            <p:cNvPr id="12" name="Graphic 11" descr="Single gear outline">
              <a:extLst>
                <a:ext uri="{FF2B5EF4-FFF2-40B4-BE49-F238E27FC236}">
                  <a16:creationId xmlns:a16="http://schemas.microsoft.com/office/drawing/2014/main" id="{470C3438-945A-4E18-A45E-451AA40E6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19447">
              <a:off x="9697323" y="3981935"/>
              <a:ext cx="1479355" cy="1479355"/>
            </a:xfrm>
            <a:prstGeom prst="rect">
              <a:avLst/>
            </a:prstGeom>
          </p:spPr>
        </p:pic>
        <p:pic>
          <p:nvPicPr>
            <p:cNvPr id="13" name="Graphic 12" descr="Bee outline">
              <a:extLst>
                <a:ext uri="{FF2B5EF4-FFF2-40B4-BE49-F238E27FC236}">
                  <a16:creationId xmlns:a16="http://schemas.microsoft.com/office/drawing/2014/main" id="{CFB8BA0E-DC7B-41BD-90B2-0C2B44DBBE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32442">
              <a:off x="8976781" y="2718574"/>
              <a:ext cx="1791413" cy="1791413"/>
            </a:xfrm>
            <a:prstGeom prst="rect">
              <a:avLst/>
            </a:prstGeom>
          </p:spPr>
        </p:pic>
      </p:grpSp>
      <p:grpSp>
        <p:nvGrpSpPr>
          <p:cNvPr id="14" name="Group 13">
            <a:extLst>
              <a:ext uri="{FF2B5EF4-FFF2-40B4-BE49-F238E27FC236}">
                <a16:creationId xmlns:a16="http://schemas.microsoft.com/office/drawing/2014/main" id="{642E7095-4690-47D7-ACBF-D05DF8225314}"/>
              </a:ext>
            </a:extLst>
          </p:cNvPr>
          <p:cNvGrpSpPr/>
          <p:nvPr/>
        </p:nvGrpSpPr>
        <p:grpSpPr>
          <a:xfrm rot="6132085">
            <a:off x="1347148" y="4267334"/>
            <a:ext cx="943764" cy="933740"/>
            <a:chOff x="641532" y="2360998"/>
            <a:chExt cx="5082792" cy="4288394"/>
          </a:xfrm>
        </p:grpSpPr>
        <p:pic>
          <p:nvPicPr>
            <p:cNvPr id="15" name="Graphic 14" descr="Single gear outline">
              <a:extLst>
                <a:ext uri="{FF2B5EF4-FFF2-40B4-BE49-F238E27FC236}">
                  <a16:creationId xmlns:a16="http://schemas.microsoft.com/office/drawing/2014/main" id="{FB2C83C6-3182-4573-A16E-9B9ED64E48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0374" y="3874107"/>
              <a:ext cx="1479356" cy="1479355"/>
            </a:xfrm>
            <a:prstGeom prst="rect">
              <a:avLst/>
            </a:prstGeom>
          </p:spPr>
        </p:pic>
        <p:pic>
          <p:nvPicPr>
            <p:cNvPr id="16" name="Graphic 15" descr="Single gear outline">
              <a:extLst>
                <a:ext uri="{FF2B5EF4-FFF2-40B4-BE49-F238E27FC236}">
                  <a16:creationId xmlns:a16="http://schemas.microsoft.com/office/drawing/2014/main" id="{E875BA9F-0416-4D79-A1CD-CD1F4FA623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306909" y="4074218"/>
              <a:ext cx="1479355" cy="1479356"/>
            </a:xfrm>
            <a:prstGeom prst="rect">
              <a:avLst/>
            </a:prstGeom>
          </p:spPr>
        </p:pic>
        <p:pic>
          <p:nvPicPr>
            <p:cNvPr id="17" name="Graphic 16" descr="Single gear outline">
              <a:extLst>
                <a:ext uri="{FF2B5EF4-FFF2-40B4-BE49-F238E27FC236}">
                  <a16:creationId xmlns:a16="http://schemas.microsoft.com/office/drawing/2014/main" id="{5122ECF5-61B2-4B9A-AD31-EB384F0C71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394808" y="3671751"/>
              <a:ext cx="1479355" cy="1479356"/>
            </a:xfrm>
            <a:prstGeom prst="rect">
              <a:avLst/>
            </a:prstGeom>
          </p:spPr>
        </p:pic>
        <p:pic>
          <p:nvPicPr>
            <p:cNvPr id="18" name="Graphic 17" descr="Bee outline">
              <a:extLst>
                <a:ext uri="{FF2B5EF4-FFF2-40B4-BE49-F238E27FC236}">
                  <a16:creationId xmlns:a16="http://schemas.microsoft.com/office/drawing/2014/main" id="{E5B8C378-6D99-4176-8321-3EC2A5462A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001263">
              <a:off x="3932910" y="2908937"/>
              <a:ext cx="1791414" cy="1791412"/>
            </a:xfrm>
            <a:prstGeom prst="rect">
              <a:avLst/>
            </a:prstGeom>
          </p:spPr>
        </p:pic>
        <p:pic>
          <p:nvPicPr>
            <p:cNvPr id="19" name="Graphic 18" descr="Bee outline">
              <a:extLst>
                <a:ext uri="{FF2B5EF4-FFF2-40B4-BE49-F238E27FC236}">
                  <a16:creationId xmlns:a16="http://schemas.microsoft.com/office/drawing/2014/main" id="{C11848EC-6671-498E-A4DC-26A8093DFC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7206">
              <a:off x="1845591" y="4857980"/>
              <a:ext cx="1791414" cy="1791412"/>
            </a:xfrm>
            <a:prstGeom prst="rect">
              <a:avLst/>
            </a:prstGeom>
          </p:spPr>
        </p:pic>
        <p:pic>
          <p:nvPicPr>
            <p:cNvPr id="20" name="Graphic 19" descr="Bee outline">
              <a:extLst>
                <a:ext uri="{FF2B5EF4-FFF2-40B4-BE49-F238E27FC236}">
                  <a16:creationId xmlns:a16="http://schemas.microsoft.com/office/drawing/2014/main" id="{13402C41-E7F7-4A18-B79C-2F64A96AA8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531286">
              <a:off x="641532" y="2360998"/>
              <a:ext cx="1791414" cy="1791412"/>
            </a:xfrm>
            <a:prstGeom prst="rect">
              <a:avLst/>
            </a:prstGeom>
          </p:spPr>
        </p:pic>
      </p:grpSp>
    </p:spTree>
    <p:extLst>
      <p:ext uri="{BB962C8B-B14F-4D97-AF65-F5344CB8AC3E}">
        <p14:creationId xmlns:p14="http://schemas.microsoft.com/office/powerpoint/2010/main" val="211940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AF48343-95BE-40D5-8782-B541E7B63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08" y="552111"/>
            <a:ext cx="5963007" cy="5753778"/>
          </a:xfrm>
          <a:prstGeom prst="rect">
            <a:avLst/>
          </a:prstGeom>
        </p:spPr>
      </p:pic>
      <p:sp>
        <p:nvSpPr>
          <p:cNvPr id="2" name="Rectangle 1">
            <a:extLst>
              <a:ext uri="{FF2B5EF4-FFF2-40B4-BE49-F238E27FC236}">
                <a16:creationId xmlns:a16="http://schemas.microsoft.com/office/drawing/2014/main" id="{FAC8783A-5B7B-4699-90A3-408B4839D8EB}"/>
              </a:ext>
            </a:extLst>
          </p:cNvPr>
          <p:cNvSpPr/>
          <p:nvPr/>
        </p:nvSpPr>
        <p:spPr>
          <a:xfrm>
            <a:off x="2490463" y="1710546"/>
            <a:ext cx="1730438" cy="109052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4C83E755-5092-48FF-82DA-43974F728978}"/>
              </a:ext>
            </a:extLst>
          </p:cNvPr>
          <p:cNvSpPr/>
          <p:nvPr/>
        </p:nvSpPr>
        <p:spPr>
          <a:xfrm>
            <a:off x="4199181" y="1134319"/>
            <a:ext cx="1257805" cy="166675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912C38A2-25F8-4294-ADAA-4CF833AB10FD}"/>
              </a:ext>
            </a:extLst>
          </p:cNvPr>
          <p:cNvSpPr/>
          <p:nvPr/>
        </p:nvSpPr>
        <p:spPr>
          <a:xfrm>
            <a:off x="4309618" y="2502061"/>
            <a:ext cx="1967696" cy="197734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5A0C801B-69E9-4063-B61F-2528AE26AD8D}"/>
              </a:ext>
            </a:extLst>
          </p:cNvPr>
          <p:cNvSpPr/>
          <p:nvPr/>
        </p:nvSpPr>
        <p:spPr>
          <a:xfrm>
            <a:off x="3592940" y="4479403"/>
            <a:ext cx="1730438" cy="11227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14E3501B-FFEB-4593-94AF-E261BC8B441F}"/>
              </a:ext>
            </a:extLst>
          </p:cNvPr>
          <p:cNvSpPr/>
          <p:nvPr/>
        </p:nvSpPr>
        <p:spPr>
          <a:xfrm>
            <a:off x="2490463" y="4479403"/>
            <a:ext cx="1967696" cy="16227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37827052-EF1B-42A5-A708-C0B326CE8035}"/>
              </a:ext>
            </a:extLst>
          </p:cNvPr>
          <p:cNvSpPr/>
          <p:nvPr/>
        </p:nvSpPr>
        <p:spPr>
          <a:xfrm>
            <a:off x="954844" y="3904143"/>
            <a:ext cx="536792" cy="170186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Rectangle 12">
            <a:extLst>
              <a:ext uri="{FF2B5EF4-FFF2-40B4-BE49-F238E27FC236}">
                <a16:creationId xmlns:a16="http://schemas.microsoft.com/office/drawing/2014/main" id="{69DAED40-D4F7-4BCB-B064-38893A9FF671}"/>
              </a:ext>
            </a:extLst>
          </p:cNvPr>
          <p:cNvSpPr/>
          <p:nvPr/>
        </p:nvSpPr>
        <p:spPr>
          <a:xfrm>
            <a:off x="1223240" y="4010244"/>
            <a:ext cx="536792" cy="170186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F6C3319C-06EA-432A-89A1-C2796F6A33A3}"/>
              </a:ext>
            </a:extLst>
          </p:cNvPr>
          <p:cNvSpPr/>
          <p:nvPr/>
        </p:nvSpPr>
        <p:spPr>
          <a:xfrm>
            <a:off x="1700208" y="4400310"/>
            <a:ext cx="938796" cy="16227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399707ED-9183-4ACA-A043-769BA8E1B010}"/>
              </a:ext>
            </a:extLst>
          </p:cNvPr>
          <p:cNvSpPr/>
          <p:nvPr/>
        </p:nvSpPr>
        <p:spPr>
          <a:xfrm>
            <a:off x="1365812" y="1914260"/>
            <a:ext cx="1424377" cy="11111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C0529DE1-F185-49E9-83F1-19EEAA7B3C7E}"/>
              </a:ext>
            </a:extLst>
          </p:cNvPr>
          <p:cNvSpPr/>
          <p:nvPr/>
        </p:nvSpPr>
        <p:spPr>
          <a:xfrm>
            <a:off x="598360" y="2674717"/>
            <a:ext cx="1967696" cy="152187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8" name="Content Placeholder 2">
            <a:extLst>
              <a:ext uri="{FF2B5EF4-FFF2-40B4-BE49-F238E27FC236}">
                <a16:creationId xmlns:a16="http://schemas.microsoft.com/office/drawing/2014/main" id="{B4DBF01F-BA46-4174-9D9D-8828D1935B3A}"/>
              </a:ext>
            </a:extLst>
          </p:cNvPr>
          <p:cNvSpPr>
            <a:spLocks noGrp="1"/>
          </p:cNvSpPr>
          <p:nvPr>
            <p:ph idx="1"/>
          </p:nvPr>
        </p:nvSpPr>
        <p:spPr>
          <a:xfrm>
            <a:off x="6561367" y="659757"/>
            <a:ext cx="5291108" cy="5646132"/>
          </a:xfrm>
        </p:spPr>
        <p:txBody>
          <a:bodyPr>
            <a:normAutofit lnSpcReduction="10000"/>
          </a:bodyPr>
          <a:lstStyle/>
          <a:p>
            <a:pPr marL="342900" indent="-342900">
              <a:buBlip>
                <a:blip r:embed="rId4">
                  <a:extLst>
                    <a:ext uri="{96DAC541-7B7A-43D3-8B79-37D633B846F1}">
                      <asvg:svgBlip xmlns:asvg="http://schemas.microsoft.com/office/drawing/2016/SVG/main" r:embed="rId5"/>
                    </a:ext>
                  </a:extLst>
                </a:blip>
              </a:buBlip>
            </a:pPr>
            <a:r>
              <a:rPr lang="en-US" dirty="0"/>
              <a:t>Scouts return exponentially distributed foraging distances</a:t>
            </a:r>
          </a:p>
          <a:p>
            <a:endParaRPr lang="en-US" dirty="0"/>
          </a:p>
          <a:p>
            <a:pPr marL="342900" indent="-342900">
              <a:buBlip>
                <a:blip r:embed="rId4">
                  <a:extLst>
                    <a:ext uri="{96DAC541-7B7A-43D3-8B79-37D633B846F1}">
                      <asvg:svgBlip xmlns:asvg="http://schemas.microsoft.com/office/drawing/2016/SVG/main" r:embed="rId5"/>
                    </a:ext>
                  </a:extLst>
                </a:blip>
              </a:buBlip>
            </a:pPr>
            <a:r>
              <a:rPr lang="en-US" dirty="0"/>
              <a:t>Nr. waggle runs varies by quality</a:t>
            </a:r>
          </a:p>
          <a:p>
            <a:pPr marL="342900" indent="-342900">
              <a:buBlip>
                <a:blip r:embed="rId4">
                  <a:extLst>
                    <a:ext uri="{96DAC541-7B7A-43D3-8B79-37D633B846F1}">
                      <asvg:svgBlip xmlns:asvg="http://schemas.microsoft.com/office/drawing/2016/SVG/main" r:embed="rId5"/>
                    </a:ext>
                  </a:extLst>
                </a:blip>
              </a:buBlip>
            </a:pPr>
            <a:endParaRPr lang="en-US" dirty="0"/>
          </a:p>
          <a:p>
            <a:pPr marL="342900" indent="-342900">
              <a:buBlip>
                <a:blip r:embed="rId4">
                  <a:extLst>
                    <a:ext uri="{96DAC541-7B7A-43D3-8B79-37D633B846F1}">
                      <asvg:svgBlip xmlns:asvg="http://schemas.microsoft.com/office/drawing/2016/SVG/main" r:embed="rId5"/>
                    </a:ext>
                  </a:extLst>
                </a:blip>
              </a:buBlip>
            </a:pPr>
            <a:r>
              <a:rPr lang="en-US" dirty="0"/>
              <a:t>Dancing biased towards closer, ‘better’ resources</a:t>
            </a:r>
          </a:p>
          <a:p>
            <a:endParaRPr lang="en-US" dirty="0"/>
          </a:p>
          <a:p>
            <a:pPr marL="342900" indent="-342900">
              <a:buBlip>
                <a:blip r:embed="rId4">
                  <a:extLst>
                    <a:ext uri="{96DAC541-7B7A-43D3-8B79-37D633B846F1}">
                      <asvg:svgBlip xmlns:asvg="http://schemas.microsoft.com/office/drawing/2016/SVG/main" r:embed="rId5"/>
                    </a:ext>
                  </a:extLst>
                </a:blip>
              </a:buBlip>
            </a:pPr>
            <a:r>
              <a:rPr lang="en-US" dirty="0"/>
              <a:t>Randomly sampling recruits drive recruitment to the best resources</a:t>
            </a:r>
          </a:p>
          <a:p>
            <a:endParaRPr lang="en-US" dirty="0"/>
          </a:p>
          <a:p>
            <a:pPr marL="342900" indent="-342900">
              <a:buBlip>
                <a:blip r:embed="rId4">
                  <a:extLst>
                    <a:ext uri="{96DAC541-7B7A-43D3-8B79-37D633B846F1}">
                      <asvg:svgBlip xmlns:asvg="http://schemas.microsoft.com/office/drawing/2016/SVG/main" r:embed="rId5"/>
                    </a:ext>
                  </a:extLst>
                </a:blip>
              </a:buBlip>
            </a:pPr>
            <a:r>
              <a:rPr lang="en-US" dirty="0"/>
              <a:t>Resulting in a different pattern of dances to scouts</a:t>
            </a:r>
          </a:p>
          <a:p>
            <a:pPr marL="342900" indent="-342900">
              <a:buBlip>
                <a:blip r:embed="rId4">
                  <a:extLst>
                    <a:ext uri="{96DAC541-7B7A-43D3-8B79-37D633B846F1}">
                      <asvg:svgBlip xmlns:asvg="http://schemas.microsoft.com/office/drawing/2016/SVG/main" r:embed="rId5"/>
                    </a:ext>
                  </a:extLst>
                </a:blip>
              </a:buBlip>
            </a:pPr>
            <a:endParaRPr lang="en-US" dirty="0"/>
          </a:p>
          <a:p>
            <a:pPr marL="342900" indent="-342900">
              <a:buBlip>
                <a:blip r:embed="rId4">
                  <a:extLst>
                    <a:ext uri="{96DAC541-7B7A-43D3-8B79-37D633B846F1}">
                      <asvg:svgBlip xmlns:asvg="http://schemas.microsoft.com/office/drawing/2016/SVG/main" r:embed="rId5"/>
                    </a:ext>
                  </a:extLst>
                </a:blip>
              </a:buBlip>
            </a:pPr>
            <a:endParaRPr lang="en-US" dirty="0"/>
          </a:p>
          <a:p>
            <a:pPr marL="342900" indent="-342900">
              <a:buBlip>
                <a:blip r:embed="rId4">
                  <a:extLst>
                    <a:ext uri="{96DAC541-7B7A-43D3-8B79-37D633B846F1}">
                      <asvg:svgBlip xmlns:asvg="http://schemas.microsoft.com/office/drawing/2016/SVG/main" r:embed="rId5"/>
                    </a:ext>
                  </a:extLst>
                </a:blip>
              </a:buBlip>
            </a:pPr>
            <a:endParaRPr lang="en-US" dirty="0"/>
          </a:p>
          <a:p>
            <a:pPr marL="342900" indent="-342900">
              <a:buBlip>
                <a:blip r:embed="rId4">
                  <a:extLst>
                    <a:ext uri="{96DAC541-7B7A-43D3-8B79-37D633B846F1}">
                      <asvg:svgBlip xmlns:asvg="http://schemas.microsoft.com/office/drawing/2016/SVG/main" r:embed="rId5"/>
                    </a:ext>
                  </a:extLst>
                </a:blip>
              </a:buBlip>
            </a:pPr>
            <a:endParaRPr lang="en-US" dirty="0"/>
          </a:p>
          <a:p>
            <a:pPr marL="342900" indent="-342900">
              <a:buBlip>
                <a:blip r:embed="rId4">
                  <a:extLst>
                    <a:ext uri="{96DAC541-7B7A-43D3-8B79-37D633B846F1}">
                      <asvg:svgBlip xmlns:asvg="http://schemas.microsoft.com/office/drawing/2016/SVG/main" r:embed="rId5"/>
                    </a:ext>
                  </a:extLst>
                </a:blip>
              </a:buBlip>
            </a:pPr>
            <a:endParaRPr lang="en-US" dirty="0"/>
          </a:p>
          <a:p>
            <a:pPr marL="342900" indent="-342900">
              <a:buBlip>
                <a:blip r:embed="rId4">
                  <a:extLst>
                    <a:ext uri="{96DAC541-7B7A-43D3-8B79-37D633B846F1}">
                      <asvg:svgBlip xmlns:asvg="http://schemas.microsoft.com/office/drawing/2016/SVG/main" r:embed="rId5"/>
                    </a:ext>
                  </a:extLst>
                </a:blip>
              </a:buBlip>
            </a:pPr>
            <a:endParaRPr lang="en-US" dirty="0"/>
          </a:p>
          <a:p>
            <a:endParaRPr lang="en-US" dirty="0"/>
          </a:p>
          <a:p>
            <a:pPr marL="342900" indent="-342900">
              <a:buBlip>
                <a:blip r:embed="rId4">
                  <a:extLst>
                    <a:ext uri="{96DAC541-7B7A-43D3-8B79-37D633B846F1}">
                      <asvg:svgBlip xmlns:asvg="http://schemas.microsoft.com/office/drawing/2016/SVG/main" r:embed="rId5"/>
                    </a:ext>
                  </a:extLst>
                </a:blip>
              </a:buBlip>
            </a:pPr>
            <a:endParaRPr lang="en-US" dirty="0"/>
          </a:p>
          <a:p>
            <a:endParaRPr lang="en-US" dirty="0"/>
          </a:p>
          <a:p>
            <a:endParaRPr lang="en-US" b="1" dirty="0"/>
          </a:p>
          <a:p>
            <a:endParaRPr lang="en-US" dirty="0"/>
          </a:p>
        </p:txBody>
      </p:sp>
      <p:grpSp>
        <p:nvGrpSpPr>
          <p:cNvPr id="19" name="Group 18">
            <a:extLst>
              <a:ext uri="{FF2B5EF4-FFF2-40B4-BE49-F238E27FC236}">
                <a16:creationId xmlns:a16="http://schemas.microsoft.com/office/drawing/2014/main" id="{468F67AC-E249-4966-AC01-7A908139CAC0}"/>
              </a:ext>
            </a:extLst>
          </p:cNvPr>
          <p:cNvGrpSpPr/>
          <p:nvPr/>
        </p:nvGrpSpPr>
        <p:grpSpPr>
          <a:xfrm>
            <a:off x="6720520" y="1289373"/>
            <a:ext cx="4934624" cy="2201450"/>
            <a:chOff x="1434745" y="1748507"/>
            <a:chExt cx="9040343" cy="3881943"/>
          </a:xfrm>
        </p:grpSpPr>
        <p:grpSp>
          <p:nvGrpSpPr>
            <p:cNvPr id="20" name="Group 19">
              <a:extLst>
                <a:ext uri="{FF2B5EF4-FFF2-40B4-BE49-F238E27FC236}">
                  <a16:creationId xmlns:a16="http://schemas.microsoft.com/office/drawing/2014/main" id="{667E99C6-531F-42DA-849C-8A46B10A0BC2}"/>
                </a:ext>
              </a:extLst>
            </p:cNvPr>
            <p:cNvGrpSpPr/>
            <p:nvPr/>
          </p:nvGrpSpPr>
          <p:grpSpPr>
            <a:xfrm>
              <a:off x="7438560" y="2433093"/>
              <a:ext cx="2743721" cy="2565711"/>
              <a:chOff x="898370" y="1993647"/>
              <a:chExt cx="5082792" cy="4288394"/>
            </a:xfrm>
          </p:grpSpPr>
          <p:pic>
            <p:nvPicPr>
              <p:cNvPr id="32" name="Graphic 31" descr="Single gear outline">
                <a:extLst>
                  <a:ext uri="{FF2B5EF4-FFF2-40B4-BE49-F238E27FC236}">
                    <a16:creationId xmlns:a16="http://schemas.microsoft.com/office/drawing/2014/main" id="{2E0B37EB-50C2-4FCC-8E23-623E004A66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7211" y="3506756"/>
                <a:ext cx="1479355" cy="1479355"/>
              </a:xfrm>
              <a:prstGeom prst="rect">
                <a:avLst/>
              </a:prstGeom>
            </p:spPr>
          </p:pic>
          <p:pic>
            <p:nvPicPr>
              <p:cNvPr id="33" name="Graphic 32" descr="Single gear outline">
                <a:extLst>
                  <a:ext uri="{FF2B5EF4-FFF2-40B4-BE49-F238E27FC236}">
                    <a16:creationId xmlns:a16="http://schemas.microsoft.com/office/drawing/2014/main" id="{C51860AC-FEA8-4234-9DEB-E3B09D82C2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45720">
                <a:off x="3563746" y="3706866"/>
                <a:ext cx="1479355" cy="1479355"/>
              </a:xfrm>
              <a:prstGeom prst="rect">
                <a:avLst/>
              </a:prstGeom>
            </p:spPr>
          </p:pic>
          <p:pic>
            <p:nvPicPr>
              <p:cNvPr id="34" name="Graphic 33" descr="Single gear outline">
                <a:extLst>
                  <a:ext uri="{FF2B5EF4-FFF2-40B4-BE49-F238E27FC236}">
                    <a16:creationId xmlns:a16="http://schemas.microsoft.com/office/drawing/2014/main" id="{179EF7CC-6CF8-4B31-A658-4D91DA6127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45720">
                <a:off x="1651646" y="3304398"/>
                <a:ext cx="1479355" cy="1479355"/>
              </a:xfrm>
              <a:prstGeom prst="rect">
                <a:avLst/>
              </a:prstGeom>
            </p:spPr>
          </p:pic>
          <p:pic>
            <p:nvPicPr>
              <p:cNvPr id="35" name="Graphic 34" descr="Bee outline">
                <a:extLst>
                  <a:ext uri="{FF2B5EF4-FFF2-40B4-BE49-F238E27FC236}">
                    <a16:creationId xmlns:a16="http://schemas.microsoft.com/office/drawing/2014/main" id="{148081F9-2207-4D57-8475-EEDF3F77F3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001263">
                <a:off x="4189749" y="2541587"/>
                <a:ext cx="1791413" cy="1791413"/>
              </a:xfrm>
              <a:prstGeom prst="rect">
                <a:avLst/>
              </a:prstGeom>
            </p:spPr>
          </p:pic>
          <p:pic>
            <p:nvPicPr>
              <p:cNvPr id="36" name="Graphic 35" descr="Bee outline">
                <a:extLst>
                  <a:ext uri="{FF2B5EF4-FFF2-40B4-BE49-F238E27FC236}">
                    <a16:creationId xmlns:a16="http://schemas.microsoft.com/office/drawing/2014/main" id="{8EA20D3B-3A9A-4688-8FC9-FF36D47DB2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77206">
                <a:off x="2102429" y="4490628"/>
                <a:ext cx="1791413" cy="1791413"/>
              </a:xfrm>
              <a:prstGeom prst="rect">
                <a:avLst/>
              </a:prstGeom>
            </p:spPr>
          </p:pic>
          <p:pic>
            <p:nvPicPr>
              <p:cNvPr id="37" name="Graphic 36" descr="Bee outline">
                <a:extLst>
                  <a:ext uri="{FF2B5EF4-FFF2-40B4-BE49-F238E27FC236}">
                    <a16:creationId xmlns:a16="http://schemas.microsoft.com/office/drawing/2014/main" id="{5ADAB5EA-0410-4015-A454-9E4D30E597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531286">
                <a:off x="898370" y="1993647"/>
                <a:ext cx="1791413" cy="1791413"/>
              </a:xfrm>
              <a:prstGeom prst="rect">
                <a:avLst/>
              </a:prstGeom>
            </p:spPr>
          </p:pic>
        </p:grpSp>
        <p:grpSp>
          <p:nvGrpSpPr>
            <p:cNvPr id="21" name="Group 20">
              <a:extLst>
                <a:ext uri="{FF2B5EF4-FFF2-40B4-BE49-F238E27FC236}">
                  <a16:creationId xmlns:a16="http://schemas.microsoft.com/office/drawing/2014/main" id="{3E3B274E-D653-4426-B3F2-5905C415FDC1}"/>
                </a:ext>
              </a:extLst>
            </p:cNvPr>
            <p:cNvGrpSpPr/>
            <p:nvPr/>
          </p:nvGrpSpPr>
          <p:grpSpPr>
            <a:xfrm rot="2236765">
              <a:off x="1995042" y="2095783"/>
              <a:ext cx="2619410" cy="2866413"/>
              <a:chOff x="6755116" y="530338"/>
              <a:chExt cx="4564041" cy="4930952"/>
            </a:xfrm>
          </p:grpSpPr>
          <p:pic>
            <p:nvPicPr>
              <p:cNvPr id="26" name="Graphic 25" descr="Single gear outline">
                <a:extLst>
                  <a:ext uri="{FF2B5EF4-FFF2-40B4-BE49-F238E27FC236}">
                    <a16:creationId xmlns:a16="http://schemas.microsoft.com/office/drawing/2014/main" id="{8A50BC35-E00E-4623-AD93-C935B43AA4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444621">
                <a:off x="6755116" y="2295654"/>
                <a:ext cx="1479355" cy="1479355"/>
              </a:xfrm>
              <a:prstGeom prst="rect">
                <a:avLst/>
              </a:prstGeom>
            </p:spPr>
          </p:pic>
          <p:pic>
            <p:nvPicPr>
              <p:cNvPr id="27" name="Graphic 26" descr="Bee outline">
                <a:extLst>
                  <a:ext uri="{FF2B5EF4-FFF2-40B4-BE49-F238E27FC236}">
                    <a16:creationId xmlns:a16="http://schemas.microsoft.com/office/drawing/2014/main" id="{EDD59890-0BF4-4A85-A89B-34B4925E29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7797839" y="2040471"/>
                <a:ext cx="1791413" cy="1791413"/>
              </a:xfrm>
              <a:prstGeom prst="rect">
                <a:avLst/>
              </a:prstGeom>
            </p:spPr>
          </p:pic>
          <p:pic>
            <p:nvPicPr>
              <p:cNvPr id="28" name="Graphic 27" descr="Single gear outline">
                <a:extLst>
                  <a:ext uri="{FF2B5EF4-FFF2-40B4-BE49-F238E27FC236}">
                    <a16:creationId xmlns:a16="http://schemas.microsoft.com/office/drawing/2014/main" id="{228ABB80-58C4-4FFE-A166-C9202D38AA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089346">
                <a:off x="9839802" y="530338"/>
                <a:ext cx="1479355" cy="1479355"/>
              </a:xfrm>
              <a:prstGeom prst="rect">
                <a:avLst/>
              </a:prstGeom>
            </p:spPr>
          </p:pic>
          <p:pic>
            <p:nvPicPr>
              <p:cNvPr id="29" name="Graphic 28" descr="Bee outline">
                <a:extLst>
                  <a:ext uri="{FF2B5EF4-FFF2-40B4-BE49-F238E27FC236}">
                    <a16:creationId xmlns:a16="http://schemas.microsoft.com/office/drawing/2014/main" id="{2B00B57D-FAEF-478C-9B48-CE2B3C874B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6846">
                <a:off x="8988678" y="1362719"/>
                <a:ext cx="1791413" cy="1791413"/>
              </a:xfrm>
              <a:prstGeom prst="rect">
                <a:avLst/>
              </a:prstGeom>
            </p:spPr>
          </p:pic>
          <p:pic>
            <p:nvPicPr>
              <p:cNvPr id="30" name="Graphic 29" descr="Single gear outline">
                <a:extLst>
                  <a:ext uri="{FF2B5EF4-FFF2-40B4-BE49-F238E27FC236}">
                    <a16:creationId xmlns:a16="http://schemas.microsoft.com/office/drawing/2014/main" id="{A8CC7688-11D6-4F33-B281-709BEB3EF6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319447">
                <a:off x="9697323" y="3981935"/>
                <a:ext cx="1479355" cy="1479355"/>
              </a:xfrm>
              <a:prstGeom prst="rect">
                <a:avLst/>
              </a:prstGeom>
            </p:spPr>
          </p:pic>
          <p:pic>
            <p:nvPicPr>
              <p:cNvPr id="31" name="Graphic 30" descr="Bee outline">
                <a:extLst>
                  <a:ext uri="{FF2B5EF4-FFF2-40B4-BE49-F238E27FC236}">
                    <a16:creationId xmlns:a16="http://schemas.microsoft.com/office/drawing/2014/main" id="{DA5A4B0D-F803-4199-984D-3552E6A717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032442">
                <a:off x="8976781" y="2718574"/>
                <a:ext cx="1791413" cy="1791413"/>
              </a:xfrm>
              <a:prstGeom prst="rect">
                <a:avLst/>
              </a:prstGeom>
            </p:spPr>
          </p:pic>
        </p:grpSp>
        <p:sp>
          <p:nvSpPr>
            <p:cNvPr id="22" name="TextBox 21">
              <a:extLst>
                <a:ext uri="{FF2B5EF4-FFF2-40B4-BE49-F238E27FC236}">
                  <a16:creationId xmlns:a16="http://schemas.microsoft.com/office/drawing/2014/main" id="{995D58ED-0DA2-406E-AB00-8DD6F9F45CE9}"/>
                </a:ext>
              </a:extLst>
            </p:cNvPr>
            <p:cNvSpPr txBox="1"/>
            <p:nvPr/>
          </p:nvSpPr>
          <p:spPr>
            <a:xfrm>
              <a:off x="4366661" y="3280462"/>
              <a:ext cx="810930" cy="830996"/>
            </a:xfrm>
            <a:prstGeom prst="rect">
              <a:avLst/>
            </a:prstGeom>
            <a:noFill/>
          </p:spPr>
          <p:txBody>
            <a:bodyPr wrap="square" rtlCol="0">
              <a:spAutoFit/>
            </a:bodyPr>
            <a:lstStyle/>
            <a:p>
              <a:r>
                <a:rPr lang="en-US" sz="4800" dirty="0">
                  <a:solidFill>
                    <a:schemeClr val="tx2"/>
                  </a:solidFill>
                </a:rPr>
                <a:t>+</a:t>
              </a:r>
              <a:endParaRPr lang="en-GB" sz="4800" dirty="0">
                <a:solidFill>
                  <a:schemeClr val="tx2"/>
                </a:solidFill>
              </a:endParaRPr>
            </a:p>
          </p:txBody>
        </p:sp>
        <p:sp>
          <p:nvSpPr>
            <p:cNvPr id="23" name="TextBox 22">
              <a:extLst>
                <a:ext uri="{FF2B5EF4-FFF2-40B4-BE49-F238E27FC236}">
                  <a16:creationId xmlns:a16="http://schemas.microsoft.com/office/drawing/2014/main" id="{5052F7F6-4ED2-4C1C-8DE1-8555C2C49E17}"/>
                </a:ext>
              </a:extLst>
            </p:cNvPr>
            <p:cNvSpPr txBox="1"/>
            <p:nvPr/>
          </p:nvSpPr>
          <p:spPr>
            <a:xfrm>
              <a:off x="1640109" y="3256266"/>
              <a:ext cx="810930" cy="1139713"/>
            </a:xfrm>
            <a:prstGeom prst="rect">
              <a:avLst/>
            </a:prstGeom>
            <a:noFill/>
          </p:spPr>
          <p:txBody>
            <a:bodyPr wrap="square" rtlCol="0">
              <a:spAutoFit/>
            </a:bodyPr>
            <a:lstStyle/>
            <a:p>
              <a:r>
                <a:rPr lang="en-US" sz="3600" dirty="0">
                  <a:solidFill>
                    <a:schemeClr val="tx2"/>
                  </a:solidFill>
                </a:rPr>
                <a:t>p</a:t>
              </a:r>
              <a:endParaRPr lang="en-GB" sz="3600" dirty="0">
                <a:solidFill>
                  <a:schemeClr val="tx2"/>
                </a:solidFill>
              </a:endParaRPr>
            </a:p>
          </p:txBody>
        </p:sp>
        <p:sp>
          <p:nvSpPr>
            <p:cNvPr id="24" name="TextBox 23">
              <a:extLst>
                <a:ext uri="{FF2B5EF4-FFF2-40B4-BE49-F238E27FC236}">
                  <a16:creationId xmlns:a16="http://schemas.microsoft.com/office/drawing/2014/main" id="{0F72F340-3443-4AF1-B6A2-6B9A80363361}"/>
                </a:ext>
              </a:extLst>
            </p:cNvPr>
            <p:cNvSpPr txBox="1"/>
            <p:nvPr/>
          </p:nvSpPr>
          <p:spPr>
            <a:xfrm>
              <a:off x="5617857" y="3307428"/>
              <a:ext cx="2331366" cy="1139713"/>
            </a:xfrm>
            <a:prstGeom prst="rect">
              <a:avLst/>
            </a:prstGeom>
            <a:noFill/>
          </p:spPr>
          <p:txBody>
            <a:bodyPr wrap="square" rtlCol="0">
              <a:spAutoFit/>
            </a:bodyPr>
            <a:lstStyle/>
            <a:p>
              <a:r>
                <a:rPr lang="en-US" sz="3600" dirty="0">
                  <a:solidFill>
                    <a:schemeClr val="tx2"/>
                  </a:solidFill>
                </a:rPr>
                <a:t>(1-p)</a:t>
              </a:r>
              <a:endParaRPr lang="en-GB" sz="3600" dirty="0">
                <a:solidFill>
                  <a:schemeClr val="tx2"/>
                </a:solidFill>
              </a:endParaRPr>
            </a:p>
          </p:txBody>
        </p:sp>
        <p:sp>
          <p:nvSpPr>
            <p:cNvPr id="25" name="Rectangle 24">
              <a:extLst>
                <a:ext uri="{FF2B5EF4-FFF2-40B4-BE49-F238E27FC236}">
                  <a16:creationId xmlns:a16="http://schemas.microsoft.com/office/drawing/2014/main" id="{C00173CD-F161-4FB4-B29E-AD879D692BA5}"/>
                </a:ext>
              </a:extLst>
            </p:cNvPr>
            <p:cNvSpPr/>
            <p:nvPr/>
          </p:nvSpPr>
          <p:spPr>
            <a:xfrm>
              <a:off x="1434745" y="1748507"/>
              <a:ext cx="9040343" cy="38819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TextBox 37">
            <a:extLst>
              <a:ext uri="{FF2B5EF4-FFF2-40B4-BE49-F238E27FC236}">
                <a16:creationId xmlns:a16="http://schemas.microsoft.com/office/drawing/2014/main" id="{6E72236F-375B-4F02-BCEF-3F255CEE9F2E}"/>
              </a:ext>
            </a:extLst>
          </p:cNvPr>
          <p:cNvSpPr txBox="1"/>
          <p:nvPr/>
        </p:nvSpPr>
        <p:spPr>
          <a:xfrm>
            <a:off x="6704539" y="610792"/>
            <a:ext cx="4879055" cy="523221"/>
          </a:xfrm>
          <a:prstGeom prst="rect">
            <a:avLst/>
          </a:prstGeom>
          <a:noFill/>
        </p:spPr>
        <p:txBody>
          <a:bodyPr wrap="square" rtlCol="0">
            <a:spAutoFit/>
          </a:bodyPr>
          <a:lstStyle/>
          <a:p>
            <a:pPr algn="ctr"/>
            <a:r>
              <a:rPr lang="en-US" sz="2800" b="1" dirty="0"/>
              <a:t>Collective foraging</a:t>
            </a:r>
            <a:endParaRPr lang="en-GB" sz="2800" b="1" dirty="0"/>
          </a:p>
        </p:txBody>
      </p:sp>
      <p:grpSp>
        <p:nvGrpSpPr>
          <p:cNvPr id="39" name="Group 38">
            <a:extLst>
              <a:ext uri="{FF2B5EF4-FFF2-40B4-BE49-F238E27FC236}">
                <a16:creationId xmlns:a16="http://schemas.microsoft.com/office/drawing/2014/main" id="{8EE9DE53-6457-4198-B9CF-3538F0603632}"/>
              </a:ext>
            </a:extLst>
          </p:cNvPr>
          <p:cNvGrpSpPr/>
          <p:nvPr/>
        </p:nvGrpSpPr>
        <p:grpSpPr>
          <a:xfrm>
            <a:off x="6812299" y="4103578"/>
            <a:ext cx="4886893" cy="1998598"/>
            <a:chOff x="1434745" y="1559015"/>
            <a:chExt cx="9040343" cy="4071435"/>
          </a:xfrm>
        </p:grpSpPr>
        <p:grpSp>
          <p:nvGrpSpPr>
            <p:cNvPr id="41" name="Group 40">
              <a:extLst>
                <a:ext uri="{FF2B5EF4-FFF2-40B4-BE49-F238E27FC236}">
                  <a16:creationId xmlns:a16="http://schemas.microsoft.com/office/drawing/2014/main" id="{EBEE41D8-55D1-4B64-9DFD-C56C1F62FB93}"/>
                </a:ext>
              </a:extLst>
            </p:cNvPr>
            <p:cNvGrpSpPr/>
            <p:nvPr/>
          </p:nvGrpSpPr>
          <p:grpSpPr>
            <a:xfrm rot="2236765">
              <a:off x="4212925" y="1559015"/>
              <a:ext cx="2622540" cy="2798853"/>
              <a:chOff x="9227304" y="-2505089"/>
              <a:chExt cx="4569494" cy="4814732"/>
            </a:xfrm>
          </p:grpSpPr>
          <p:pic>
            <p:nvPicPr>
              <p:cNvPr id="46" name="Graphic 45" descr="Single gear outline">
                <a:extLst>
                  <a:ext uri="{FF2B5EF4-FFF2-40B4-BE49-F238E27FC236}">
                    <a16:creationId xmlns:a16="http://schemas.microsoft.com/office/drawing/2014/main" id="{76EFEF4E-0F62-4697-8F3A-2805A245D5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444621">
                <a:off x="9227303" y="-907800"/>
                <a:ext cx="1479355" cy="1479354"/>
              </a:xfrm>
              <a:prstGeom prst="rect">
                <a:avLst/>
              </a:prstGeom>
            </p:spPr>
          </p:pic>
          <p:pic>
            <p:nvPicPr>
              <p:cNvPr id="47" name="Graphic 46" descr="Bee outline">
                <a:extLst>
                  <a:ext uri="{FF2B5EF4-FFF2-40B4-BE49-F238E27FC236}">
                    <a16:creationId xmlns:a16="http://schemas.microsoft.com/office/drawing/2014/main" id="{4FDFA1B2-4834-44CA-B8AE-17C2B17F08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273034" y="-1037768"/>
                <a:ext cx="1791412" cy="1791412"/>
              </a:xfrm>
              <a:prstGeom prst="rect">
                <a:avLst/>
              </a:prstGeom>
            </p:spPr>
          </p:pic>
          <p:pic>
            <p:nvPicPr>
              <p:cNvPr id="48" name="Graphic 47" descr="Single gear outline">
                <a:extLst>
                  <a:ext uri="{FF2B5EF4-FFF2-40B4-BE49-F238E27FC236}">
                    <a16:creationId xmlns:a16="http://schemas.microsoft.com/office/drawing/2014/main" id="{D23D821E-B719-49E7-8BA1-E9E6690F66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089346">
                <a:off x="12317442" y="-2505090"/>
                <a:ext cx="1479355" cy="1479357"/>
              </a:xfrm>
              <a:prstGeom prst="rect">
                <a:avLst/>
              </a:prstGeom>
            </p:spPr>
          </p:pic>
          <p:pic>
            <p:nvPicPr>
              <p:cNvPr id="49" name="Graphic 48" descr="Bee outline">
                <a:extLst>
                  <a:ext uri="{FF2B5EF4-FFF2-40B4-BE49-F238E27FC236}">
                    <a16:creationId xmlns:a16="http://schemas.microsoft.com/office/drawing/2014/main" id="{1F01A64A-72B9-4A66-845C-CB510774B0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6846">
                <a:off x="11480832" y="-1684723"/>
                <a:ext cx="1791412" cy="1791412"/>
              </a:xfrm>
              <a:prstGeom prst="rect">
                <a:avLst/>
              </a:prstGeom>
            </p:spPr>
          </p:pic>
          <p:pic>
            <p:nvPicPr>
              <p:cNvPr id="50" name="Graphic 49" descr="Single gear outline">
                <a:extLst>
                  <a:ext uri="{FF2B5EF4-FFF2-40B4-BE49-F238E27FC236}">
                    <a16:creationId xmlns:a16="http://schemas.microsoft.com/office/drawing/2014/main" id="{FBDBE6B4-A753-4CC8-8322-293E3307F0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319447">
                <a:off x="12154828" y="830287"/>
                <a:ext cx="1479354" cy="1479356"/>
              </a:xfrm>
              <a:prstGeom prst="rect">
                <a:avLst/>
              </a:prstGeom>
            </p:spPr>
          </p:pic>
          <p:pic>
            <p:nvPicPr>
              <p:cNvPr id="51" name="Graphic 50" descr="Bee outline">
                <a:extLst>
                  <a:ext uri="{FF2B5EF4-FFF2-40B4-BE49-F238E27FC236}">
                    <a16:creationId xmlns:a16="http://schemas.microsoft.com/office/drawing/2014/main" id="{C2C85D80-FF15-42D4-B726-E254150778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032442">
                <a:off x="11426455" y="-280910"/>
                <a:ext cx="1791413" cy="1791412"/>
              </a:xfrm>
              <a:prstGeom prst="rect">
                <a:avLst/>
              </a:prstGeom>
            </p:spPr>
          </p:pic>
        </p:grpSp>
        <p:sp>
          <p:nvSpPr>
            <p:cNvPr id="45" name="Rectangle 44">
              <a:extLst>
                <a:ext uri="{FF2B5EF4-FFF2-40B4-BE49-F238E27FC236}">
                  <a16:creationId xmlns:a16="http://schemas.microsoft.com/office/drawing/2014/main" id="{03D227E6-EE9D-41D5-876B-550790064086}"/>
                </a:ext>
              </a:extLst>
            </p:cNvPr>
            <p:cNvSpPr/>
            <p:nvPr/>
          </p:nvSpPr>
          <p:spPr>
            <a:xfrm>
              <a:off x="1434745" y="1748507"/>
              <a:ext cx="9040343" cy="38819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8" name="TextBox 57">
            <a:extLst>
              <a:ext uri="{FF2B5EF4-FFF2-40B4-BE49-F238E27FC236}">
                <a16:creationId xmlns:a16="http://schemas.microsoft.com/office/drawing/2014/main" id="{C4B1BE77-1076-4503-9BEF-2AF7A0CCB356}"/>
              </a:ext>
            </a:extLst>
          </p:cNvPr>
          <p:cNvSpPr txBox="1"/>
          <p:nvPr/>
        </p:nvSpPr>
        <p:spPr>
          <a:xfrm>
            <a:off x="6697986" y="3552310"/>
            <a:ext cx="4879055" cy="523221"/>
          </a:xfrm>
          <a:prstGeom prst="rect">
            <a:avLst/>
          </a:prstGeom>
          <a:noFill/>
        </p:spPr>
        <p:txBody>
          <a:bodyPr wrap="square" rtlCol="0">
            <a:spAutoFit/>
          </a:bodyPr>
          <a:lstStyle/>
          <a:p>
            <a:pPr algn="ctr"/>
            <a:r>
              <a:rPr lang="en-US" sz="2800" b="1" dirty="0"/>
              <a:t>Individual foraging</a:t>
            </a:r>
            <a:endParaRPr lang="en-GB" sz="2800" b="1" dirty="0"/>
          </a:p>
        </p:txBody>
      </p:sp>
    </p:spTree>
    <p:extLst>
      <p:ext uri="{BB962C8B-B14F-4D97-AF65-F5344CB8AC3E}">
        <p14:creationId xmlns:p14="http://schemas.microsoft.com/office/powerpoint/2010/main" val="339341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8">
                                            <p:txEl>
                                              <p:pRg st="6" end="6"/>
                                            </p:txEl>
                                          </p:spTgt>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8">
                                            <p:txEl>
                                              <p:pRg st="8" end="8"/>
                                            </p:txEl>
                                          </p:spTgt>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xEl>
                                              <p:pRg st="2" end="2"/>
                                            </p:txEl>
                                          </p:spTgt>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8">
                                            <p:txEl>
                                              <p:pRg st="4" end="4"/>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xEl>
                                              <p:pRg st="6" end="6"/>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8">
                                            <p:txEl>
                                              <p:pRg st="8" end="8"/>
                                            </p:txEl>
                                          </p:spTgt>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1" animBg="1"/>
      <p:bldP spid="9" grpId="0" animBg="1"/>
      <p:bldP spid="10" grpId="0" animBg="1"/>
      <p:bldP spid="11" grpId="0" animBg="1"/>
      <p:bldP spid="12" grpId="0" animBg="1"/>
      <p:bldP spid="13" grpId="0" animBg="1"/>
      <p:bldP spid="14" grpId="0" animBg="1"/>
      <p:bldP spid="15" grpId="0" animBg="1"/>
      <p:bldP spid="16" grpId="0" animBg="1"/>
      <p:bldP spid="38" grpId="0"/>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A9A50-C264-460E-8A0B-F3B03513AC74}"/>
              </a:ext>
            </a:extLst>
          </p:cNvPr>
          <p:cNvSpPr>
            <a:spLocks noGrp="1"/>
          </p:cNvSpPr>
          <p:nvPr>
            <p:ph idx="1"/>
          </p:nvPr>
        </p:nvSpPr>
        <p:spPr>
          <a:xfrm>
            <a:off x="722296" y="599241"/>
            <a:ext cx="10907451" cy="5670215"/>
          </a:xfrm>
        </p:spPr>
        <p:txBody>
          <a:bodyPr>
            <a:normAutofit fontScale="92500" lnSpcReduction="10000"/>
          </a:bodyPr>
          <a:lstStyle/>
          <a:p>
            <a:pPr marL="342900" indent="-342900">
              <a:buBlip>
                <a:blip r:embed="rId3">
                  <a:extLst>
                    <a:ext uri="{96DAC541-7B7A-43D3-8B79-37D633B846F1}">
                      <asvg:svgBlip xmlns:asvg="http://schemas.microsoft.com/office/drawing/2016/SVG/main" r:embed="rId4"/>
                    </a:ext>
                  </a:extLst>
                </a:blip>
              </a:buBlip>
            </a:pPr>
            <a:endParaRPr lang="en-US" dirty="0"/>
          </a:p>
          <a:p>
            <a:r>
              <a:rPr lang="en-US" sz="3000" dirty="0"/>
              <a:t>How well does our model describe ‘real’ honeybee foraging?</a:t>
            </a:r>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r>
              <a:rPr lang="en-US" dirty="0"/>
              <a:t>Fit our model to waggle dance data from </a:t>
            </a:r>
            <a:r>
              <a:rPr lang="en-US" b="1" dirty="0"/>
              <a:t>20</a:t>
            </a:r>
            <a:r>
              <a:rPr lang="en-US" dirty="0"/>
              <a:t> hives, collected across two years in an </a:t>
            </a:r>
            <a:r>
              <a:rPr lang="en-US" b="1" dirty="0"/>
              <a:t>urban</a:t>
            </a:r>
            <a:r>
              <a:rPr lang="en-US" dirty="0"/>
              <a:t> and </a:t>
            </a:r>
            <a:r>
              <a:rPr lang="en-US" b="1" dirty="0" err="1"/>
              <a:t>agri</a:t>
            </a:r>
            <a:r>
              <a:rPr lang="en-US" b="1" dirty="0"/>
              <a:t>-rural</a:t>
            </a:r>
            <a:r>
              <a:rPr lang="en-US" dirty="0"/>
              <a:t> environment (10 sites each).</a:t>
            </a:r>
          </a:p>
          <a:p>
            <a:endParaRPr lang="en-US" dirty="0"/>
          </a:p>
          <a:p>
            <a:pPr marL="342900" indent="-342900">
              <a:buBlip>
                <a:blip r:embed="rId3">
                  <a:extLst>
                    <a:ext uri="{96DAC541-7B7A-43D3-8B79-37D633B846F1}">
                      <asvg:svgBlip xmlns:asvg="http://schemas.microsoft.com/office/drawing/2016/SVG/main" r:embed="rId4"/>
                    </a:ext>
                  </a:extLst>
                </a:blip>
              </a:buBlip>
            </a:pPr>
            <a:r>
              <a:rPr lang="en-US" dirty="0"/>
              <a:t>Use established model fitting techniques:</a:t>
            </a:r>
          </a:p>
          <a:p>
            <a:endParaRPr lang="en-US" dirty="0"/>
          </a:p>
          <a:p>
            <a:pPr marL="342900" indent="-342900">
              <a:buBlip>
                <a:blip r:embed="rId3">
                  <a:extLst>
                    <a:ext uri="{96DAC541-7B7A-43D3-8B79-37D633B846F1}">
                      <asvg:svgBlip xmlns:asvg="http://schemas.microsoft.com/office/drawing/2016/SVG/main" r:embed="rId4"/>
                    </a:ext>
                  </a:extLst>
                </a:blip>
              </a:buBlip>
            </a:pPr>
            <a:r>
              <a:rPr lang="en-US" dirty="0"/>
              <a:t>Maximum likelihood for fitting.</a:t>
            </a:r>
          </a:p>
          <a:p>
            <a:endParaRPr lang="en-US" dirty="0"/>
          </a:p>
          <a:p>
            <a:pPr marL="342900" indent="-342900">
              <a:buBlip>
                <a:blip r:embed="rId3">
                  <a:extLst>
                    <a:ext uri="{96DAC541-7B7A-43D3-8B79-37D633B846F1}">
                      <asvg:svgBlip xmlns:asvg="http://schemas.microsoft.com/office/drawing/2016/SVG/main" r:embed="rId4"/>
                    </a:ext>
                  </a:extLst>
                </a:blip>
              </a:buBlip>
            </a:pPr>
            <a:r>
              <a:rPr lang="en-US" dirty="0"/>
              <a:t>Akaike information criterion (AIC) for parsimony.</a:t>
            </a:r>
          </a:p>
          <a:p>
            <a:endParaRPr lang="en-US" dirty="0"/>
          </a:p>
          <a:p>
            <a:pPr marL="342900" indent="-342900">
              <a:buBlip>
                <a:blip r:embed="rId3">
                  <a:extLst>
                    <a:ext uri="{96DAC541-7B7A-43D3-8B79-37D633B846F1}">
                      <asvg:svgBlip xmlns:asvg="http://schemas.microsoft.com/office/drawing/2016/SVG/main" r:embed="rId4"/>
                    </a:ext>
                  </a:extLst>
                </a:blip>
              </a:buBlip>
            </a:pPr>
            <a:r>
              <a:rPr lang="en-US" dirty="0"/>
              <a:t>Kolmogorov–Smirnov test for goodness of fit.</a:t>
            </a:r>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endParaRPr lang="en-US" dirty="0"/>
          </a:p>
          <a:p>
            <a:endParaRPr lang="en-US" b="1" dirty="0"/>
          </a:p>
          <a:p>
            <a:endParaRPr lang="en-US" dirty="0"/>
          </a:p>
        </p:txBody>
      </p:sp>
      <p:pic>
        <p:nvPicPr>
          <p:cNvPr id="5" name="Picture 4" descr="A river running through a city&#10;&#10;Description automatically generated with low confidence">
            <a:extLst>
              <a:ext uri="{FF2B5EF4-FFF2-40B4-BE49-F238E27FC236}">
                <a16:creationId xmlns:a16="http://schemas.microsoft.com/office/drawing/2014/main" id="{338ADE12-0472-426E-B578-9364289BE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113" y="2365737"/>
            <a:ext cx="3052799" cy="1766103"/>
          </a:xfrm>
          <a:prstGeom prst="rect">
            <a:avLst/>
          </a:prstGeom>
        </p:spPr>
      </p:pic>
      <p:pic>
        <p:nvPicPr>
          <p:cNvPr id="7" name="Picture 6" descr="A picture containing grass, sky, outdoor, field&#10;&#10;Description automatically generated">
            <a:extLst>
              <a:ext uri="{FF2B5EF4-FFF2-40B4-BE49-F238E27FC236}">
                <a16:creationId xmlns:a16="http://schemas.microsoft.com/office/drawing/2014/main" id="{68FB9E3B-1D5D-4CCE-8CE6-DFA43E9CA5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5114" y="4223560"/>
            <a:ext cx="3052799" cy="2035199"/>
          </a:xfrm>
          <a:prstGeom prst="rect">
            <a:avLst/>
          </a:prstGeom>
        </p:spPr>
      </p:pic>
    </p:spTree>
    <p:extLst>
      <p:ext uri="{BB962C8B-B14F-4D97-AF65-F5344CB8AC3E}">
        <p14:creationId xmlns:p14="http://schemas.microsoft.com/office/powerpoint/2010/main" val="55061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diagram&#10;&#10;Description automatically generated">
            <a:extLst>
              <a:ext uri="{FF2B5EF4-FFF2-40B4-BE49-F238E27FC236}">
                <a16:creationId xmlns:a16="http://schemas.microsoft.com/office/drawing/2014/main" id="{E4AE8CFE-6AB1-427D-9B8C-1EE4B5BE487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482" r="49950" b="54178"/>
          <a:stretch/>
        </p:blipFill>
        <p:spPr>
          <a:xfrm>
            <a:off x="512057" y="686824"/>
            <a:ext cx="6585863" cy="4468509"/>
          </a:xfrm>
        </p:spPr>
      </p:pic>
      <p:sp>
        <p:nvSpPr>
          <p:cNvPr id="14" name="TextBox 13">
            <a:extLst>
              <a:ext uri="{FF2B5EF4-FFF2-40B4-BE49-F238E27FC236}">
                <a16:creationId xmlns:a16="http://schemas.microsoft.com/office/drawing/2014/main" id="{4E6D18E3-EB66-4FEE-969D-846E3142F774}"/>
              </a:ext>
            </a:extLst>
          </p:cNvPr>
          <p:cNvSpPr txBox="1"/>
          <p:nvPr/>
        </p:nvSpPr>
        <p:spPr>
          <a:xfrm>
            <a:off x="458568" y="5155333"/>
            <a:ext cx="11221375" cy="738664"/>
          </a:xfrm>
          <a:prstGeom prst="rect">
            <a:avLst/>
          </a:prstGeom>
          <a:noFill/>
        </p:spPr>
        <p:txBody>
          <a:bodyPr wrap="square" rtlCol="0">
            <a:spAutoFit/>
          </a:bodyPr>
          <a:lstStyle/>
          <a:p>
            <a:r>
              <a:rPr lang="en-US" sz="1400" dirty="0"/>
              <a:t> Location of study hives in Southern England </a:t>
            </a:r>
            <a:r>
              <a:rPr lang="en-US" sz="1400" dirty="0" err="1"/>
              <a:t>coloured</a:t>
            </a:r>
            <a:r>
              <a:rPr lang="en-US" sz="1400" dirty="0"/>
              <a:t> by which model, collective (black circles) or individual (red triangles) provided the best explanation of the data as indicated by lowest AIC score. Sites STU and ZSL (C &amp; D) are marked. Inset plot shows the location of the sites within the UK. </a:t>
            </a:r>
            <a:endParaRPr lang="en-GB" sz="1400" dirty="0"/>
          </a:p>
        </p:txBody>
      </p:sp>
      <p:sp>
        <p:nvSpPr>
          <p:cNvPr id="5" name="TextBox 4">
            <a:extLst>
              <a:ext uri="{FF2B5EF4-FFF2-40B4-BE49-F238E27FC236}">
                <a16:creationId xmlns:a16="http://schemas.microsoft.com/office/drawing/2014/main" id="{54A72A78-CAF6-4CBD-A068-7387F6F76100}"/>
              </a:ext>
            </a:extLst>
          </p:cNvPr>
          <p:cNvSpPr txBox="1"/>
          <p:nvPr/>
        </p:nvSpPr>
        <p:spPr>
          <a:xfrm>
            <a:off x="7720314" y="1766916"/>
            <a:ext cx="3841376" cy="2585323"/>
          </a:xfrm>
          <a:prstGeom prst="rect">
            <a:avLst/>
          </a:prstGeom>
          <a:noFill/>
        </p:spPr>
        <p:txBody>
          <a:bodyPr wrap="square" rtlCol="0">
            <a:spAutoFit/>
          </a:bodyPr>
          <a:lstStyle/>
          <a:p>
            <a:pPr algn="ctr"/>
            <a:r>
              <a:rPr lang="en-US" b="1" dirty="0">
                <a:solidFill>
                  <a:schemeClr val="accent4"/>
                </a:solidFill>
              </a:rPr>
              <a:t>Collective</a:t>
            </a:r>
            <a:r>
              <a:rPr lang="en-US" dirty="0"/>
              <a:t> model (Scouts + recruits) best </a:t>
            </a:r>
            <a:r>
              <a:rPr lang="en-US" b="1" dirty="0">
                <a:solidFill>
                  <a:schemeClr val="accent4"/>
                </a:solidFill>
              </a:rPr>
              <a:t>17/20</a:t>
            </a:r>
          </a:p>
          <a:p>
            <a:pPr algn="ctr"/>
            <a:endParaRPr lang="en-US" dirty="0"/>
          </a:p>
          <a:p>
            <a:pPr algn="ctr"/>
            <a:endParaRPr lang="en-US" dirty="0"/>
          </a:p>
          <a:p>
            <a:pPr algn="ctr"/>
            <a:endParaRPr lang="en-US" dirty="0"/>
          </a:p>
          <a:p>
            <a:pPr algn="ctr"/>
            <a:endParaRPr lang="en-US" dirty="0"/>
          </a:p>
          <a:p>
            <a:pPr algn="ctr"/>
            <a:endParaRPr lang="en-US" dirty="0"/>
          </a:p>
          <a:p>
            <a:pPr algn="ctr"/>
            <a:r>
              <a:rPr lang="en-US" b="1" dirty="0">
                <a:solidFill>
                  <a:schemeClr val="accent4"/>
                </a:solidFill>
              </a:rPr>
              <a:t>Individual</a:t>
            </a:r>
            <a:r>
              <a:rPr lang="en-US" dirty="0"/>
              <a:t> model (only scouts) best in </a:t>
            </a:r>
            <a:r>
              <a:rPr lang="en-US" b="1" dirty="0">
                <a:solidFill>
                  <a:schemeClr val="accent4"/>
                </a:solidFill>
              </a:rPr>
              <a:t>3/20</a:t>
            </a:r>
            <a:endParaRPr lang="en-GB" b="1" dirty="0">
              <a:solidFill>
                <a:schemeClr val="accent4"/>
              </a:solidFill>
            </a:endParaRPr>
          </a:p>
        </p:txBody>
      </p:sp>
    </p:spTree>
    <p:extLst>
      <p:ext uri="{BB962C8B-B14F-4D97-AF65-F5344CB8AC3E}">
        <p14:creationId xmlns:p14="http://schemas.microsoft.com/office/powerpoint/2010/main" val="317325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F8D0CC44-F5DD-4FBD-B6BA-B4920EBDA592}"/>
              </a:ext>
            </a:extLst>
          </p:cNvPr>
          <p:cNvPicPr>
            <a:picLocks noChangeAspect="1"/>
          </p:cNvPicPr>
          <p:nvPr/>
        </p:nvPicPr>
        <p:blipFill rotWithShape="1">
          <a:blip r:embed="rId2">
            <a:extLst>
              <a:ext uri="{28A0092B-C50C-407E-A947-70E740481C1C}">
                <a14:useLocalDpi xmlns:a14="http://schemas.microsoft.com/office/drawing/2010/main" val="0"/>
              </a:ext>
            </a:extLst>
          </a:blip>
          <a:srcRect l="-1" t="50000" r="738"/>
          <a:stretch/>
        </p:blipFill>
        <p:spPr>
          <a:xfrm>
            <a:off x="1053296" y="791546"/>
            <a:ext cx="9794112" cy="4730016"/>
          </a:xfrm>
          <a:prstGeom prst="rect">
            <a:avLst/>
          </a:prstGeom>
        </p:spPr>
      </p:pic>
      <p:sp>
        <p:nvSpPr>
          <p:cNvPr id="6" name="TextBox 5">
            <a:extLst>
              <a:ext uri="{FF2B5EF4-FFF2-40B4-BE49-F238E27FC236}">
                <a16:creationId xmlns:a16="http://schemas.microsoft.com/office/drawing/2014/main" id="{43DD5593-8D23-4586-A91A-81A02A35BDF5}"/>
              </a:ext>
            </a:extLst>
          </p:cNvPr>
          <p:cNvSpPr txBox="1"/>
          <p:nvPr/>
        </p:nvSpPr>
        <p:spPr>
          <a:xfrm>
            <a:off x="610376" y="5521562"/>
            <a:ext cx="11498766" cy="738664"/>
          </a:xfrm>
          <a:prstGeom prst="rect">
            <a:avLst/>
          </a:prstGeom>
          <a:noFill/>
        </p:spPr>
        <p:txBody>
          <a:bodyPr wrap="square" rtlCol="0">
            <a:spAutoFit/>
          </a:bodyPr>
          <a:lstStyle/>
          <a:p>
            <a:r>
              <a:rPr lang="en-US" sz="1400" dirty="0"/>
              <a:t>C. Model fits to waggle dance derived foraging distances collected from the STU hive along with histogram showing distribution. D. Model fits to waggle dance derived foraging distances collected from the ZSL hive along with histogram showing distribution. Model fits show the compliment cumulative frequency distribution, giving the probability of sampling a value greater than or equal to x</a:t>
            </a:r>
            <a:endParaRPr lang="en-GB" sz="1400" dirty="0"/>
          </a:p>
        </p:txBody>
      </p:sp>
      <p:sp>
        <p:nvSpPr>
          <p:cNvPr id="2" name="TextBox 1">
            <a:extLst>
              <a:ext uri="{FF2B5EF4-FFF2-40B4-BE49-F238E27FC236}">
                <a16:creationId xmlns:a16="http://schemas.microsoft.com/office/drawing/2014/main" id="{37AE3BA3-48FF-4B80-BAD4-D8D32DC7B125}"/>
              </a:ext>
            </a:extLst>
          </p:cNvPr>
          <p:cNvSpPr txBox="1"/>
          <p:nvPr/>
        </p:nvSpPr>
        <p:spPr>
          <a:xfrm>
            <a:off x="4027990" y="901659"/>
            <a:ext cx="1226917" cy="584775"/>
          </a:xfrm>
          <a:prstGeom prst="rect">
            <a:avLst/>
          </a:prstGeom>
          <a:noFill/>
        </p:spPr>
        <p:txBody>
          <a:bodyPr wrap="square" rtlCol="0">
            <a:spAutoFit/>
          </a:bodyPr>
          <a:lstStyle/>
          <a:p>
            <a:r>
              <a:rPr lang="en-US" sz="3200" b="1" dirty="0"/>
              <a:t>STU</a:t>
            </a:r>
            <a:endParaRPr lang="en-GB" sz="3200" b="1" dirty="0"/>
          </a:p>
        </p:txBody>
      </p:sp>
      <p:sp>
        <p:nvSpPr>
          <p:cNvPr id="7" name="TextBox 6">
            <a:extLst>
              <a:ext uri="{FF2B5EF4-FFF2-40B4-BE49-F238E27FC236}">
                <a16:creationId xmlns:a16="http://schemas.microsoft.com/office/drawing/2014/main" id="{171F48BE-DA74-4494-A463-365EC91A74ED}"/>
              </a:ext>
            </a:extLst>
          </p:cNvPr>
          <p:cNvSpPr txBox="1"/>
          <p:nvPr/>
        </p:nvSpPr>
        <p:spPr>
          <a:xfrm>
            <a:off x="9284825" y="901659"/>
            <a:ext cx="1226917" cy="584775"/>
          </a:xfrm>
          <a:prstGeom prst="rect">
            <a:avLst/>
          </a:prstGeom>
          <a:noFill/>
        </p:spPr>
        <p:txBody>
          <a:bodyPr wrap="square" rtlCol="0">
            <a:spAutoFit/>
          </a:bodyPr>
          <a:lstStyle/>
          <a:p>
            <a:r>
              <a:rPr lang="en-US" sz="3200" b="1" dirty="0"/>
              <a:t>ZSL</a:t>
            </a:r>
            <a:endParaRPr lang="en-GB" sz="3200" b="1" dirty="0"/>
          </a:p>
        </p:txBody>
      </p:sp>
    </p:spTree>
    <p:extLst>
      <p:ext uri="{BB962C8B-B14F-4D97-AF65-F5344CB8AC3E}">
        <p14:creationId xmlns:p14="http://schemas.microsoft.com/office/powerpoint/2010/main" val="1616578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picture containing diagram&#10;&#10;Description automatically generated">
            <a:extLst>
              <a:ext uri="{FF2B5EF4-FFF2-40B4-BE49-F238E27FC236}">
                <a16:creationId xmlns:a16="http://schemas.microsoft.com/office/drawing/2014/main" id="{975E6FF2-5933-4AC6-99D5-6C0CFECBA4C4}"/>
              </a:ext>
            </a:extLst>
          </p:cNvPr>
          <p:cNvPicPr>
            <a:picLocks noChangeAspect="1"/>
          </p:cNvPicPr>
          <p:nvPr/>
        </p:nvPicPr>
        <p:blipFill rotWithShape="1">
          <a:blip r:embed="rId3">
            <a:extLst>
              <a:ext uri="{28A0092B-C50C-407E-A947-70E740481C1C}">
                <a14:useLocalDpi xmlns:a14="http://schemas.microsoft.com/office/drawing/2010/main" val="0"/>
              </a:ext>
            </a:extLst>
          </a:blip>
          <a:srcRect l="50239" t="3686" b="51454"/>
          <a:stretch/>
        </p:blipFill>
        <p:spPr>
          <a:xfrm>
            <a:off x="287816" y="543493"/>
            <a:ext cx="6239513" cy="4751370"/>
          </a:xfrm>
          <a:prstGeom prst="rect">
            <a:avLst/>
          </a:prstGeom>
        </p:spPr>
      </p:pic>
      <p:sp>
        <p:nvSpPr>
          <p:cNvPr id="14" name="TextBox 13">
            <a:extLst>
              <a:ext uri="{FF2B5EF4-FFF2-40B4-BE49-F238E27FC236}">
                <a16:creationId xmlns:a16="http://schemas.microsoft.com/office/drawing/2014/main" id="{4E6D18E3-EB66-4FEE-969D-846E3142F774}"/>
              </a:ext>
            </a:extLst>
          </p:cNvPr>
          <p:cNvSpPr txBox="1"/>
          <p:nvPr/>
        </p:nvSpPr>
        <p:spPr>
          <a:xfrm>
            <a:off x="485312" y="5367433"/>
            <a:ext cx="11221375" cy="954107"/>
          </a:xfrm>
          <a:prstGeom prst="rect">
            <a:avLst/>
          </a:prstGeom>
          <a:noFill/>
        </p:spPr>
        <p:txBody>
          <a:bodyPr wrap="square" rtlCol="0">
            <a:spAutoFit/>
          </a:bodyPr>
          <a:lstStyle/>
          <a:p>
            <a:r>
              <a:rPr lang="en-US" sz="1400" dirty="0"/>
              <a:t>Distribution of goodness of fit confidence values for each model fit to waggle dance derived foraging distances from each site. P value is derived from a bootstrapped two-sided KS test comparing the fitted model predictions to the empirical data. The red dashed line marks the significance threshold of 0.05. Values greater than 0.05 indicate no statistically significant difference is observed between the model and the data, indicating the model provides a good fit to the data.</a:t>
            </a:r>
            <a:endParaRPr lang="en-GB" sz="1400" dirty="0"/>
          </a:p>
        </p:txBody>
      </p:sp>
      <p:sp>
        <p:nvSpPr>
          <p:cNvPr id="30" name="TextBox 29">
            <a:extLst>
              <a:ext uri="{FF2B5EF4-FFF2-40B4-BE49-F238E27FC236}">
                <a16:creationId xmlns:a16="http://schemas.microsoft.com/office/drawing/2014/main" id="{378BC680-7D63-453D-A3F8-393989390634}"/>
              </a:ext>
            </a:extLst>
          </p:cNvPr>
          <p:cNvSpPr txBox="1"/>
          <p:nvPr/>
        </p:nvSpPr>
        <p:spPr>
          <a:xfrm>
            <a:off x="6823550" y="1048605"/>
            <a:ext cx="4785857" cy="3693319"/>
          </a:xfrm>
          <a:prstGeom prst="rect">
            <a:avLst/>
          </a:prstGeom>
          <a:noFill/>
        </p:spPr>
        <p:txBody>
          <a:bodyPr wrap="square" rtlCol="0">
            <a:spAutoFit/>
          </a:bodyPr>
          <a:lstStyle/>
          <a:p>
            <a:pPr algn="ctr"/>
            <a:r>
              <a:rPr lang="en-US" b="1" dirty="0">
                <a:solidFill>
                  <a:schemeClr val="accent4"/>
                </a:solidFill>
              </a:rPr>
              <a:t>Collective</a:t>
            </a:r>
            <a:r>
              <a:rPr lang="en-US" dirty="0"/>
              <a:t> model (Scouts + recruits) </a:t>
            </a:r>
            <a:r>
              <a:rPr lang="en-US" b="1" dirty="0">
                <a:solidFill>
                  <a:schemeClr val="accent4"/>
                </a:solidFill>
              </a:rPr>
              <a:t>19/20</a:t>
            </a:r>
            <a:r>
              <a:rPr lang="en-US" b="1" dirty="0"/>
              <a:t> </a:t>
            </a:r>
            <a:r>
              <a:rPr lang="en-US" dirty="0"/>
              <a:t>sites not significantly different from data</a:t>
            </a:r>
          </a:p>
          <a:p>
            <a:pPr algn="ctr"/>
            <a:endParaRPr lang="en-US" dirty="0"/>
          </a:p>
          <a:p>
            <a:pPr algn="ctr"/>
            <a:endParaRPr lang="en-US" dirty="0"/>
          </a:p>
          <a:p>
            <a:pPr algn="ctr"/>
            <a:endParaRPr lang="en-US" dirty="0"/>
          </a:p>
          <a:p>
            <a:pPr algn="ctr"/>
            <a:endParaRPr lang="en-US" dirty="0"/>
          </a:p>
          <a:p>
            <a:pPr algn="ctr"/>
            <a:r>
              <a:rPr lang="en-US" b="1" dirty="0">
                <a:solidFill>
                  <a:schemeClr val="accent4"/>
                </a:solidFill>
              </a:rPr>
              <a:t>Individual</a:t>
            </a:r>
            <a:r>
              <a:rPr lang="en-US" dirty="0"/>
              <a:t> model (only scouts) </a:t>
            </a:r>
            <a:r>
              <a:rPr lang="en-US" b="1" dirty="0">
                <a:solidFill>
                  <a:schemeClr val="accent4"/>
                </a:solidFill>
              </a:rPr>
              <a:t>11/20</a:t>
            </a:r>
          </a:p>
          <a:p>
            <a:pPr algn="ctr"/>
            <a:r>
              <a:rPr lang="en-US" dirty="0"/>
              <a:t>sites not significantly different from data</a:t>
            </a:r>
          </a:p>
          <a:p>
            <a:pPr algn="ctr"/>
            <a:endParaRPr lang="en-US" dirty="0"/>
          </a:p>
          <a:p>
            <a:pPr algn="ctr"/>
            <a:endParaRPr lang="en-US" dirty="0"/>
          </a:p>
          <a:p>
            <a:pPr algn="ctr"/>
            <a:endParaRPr lang="en-US" dirty="0"/>
          </a:p>
          <a:p>
            <a:pPr algn="ctr"/>
            <a:r>
              <a:rPr lang="en-US" dirty="0"/>
              <a:t>Both models provide a good description of honeybee waggle dance patterns</a:t>
            </a:r>
            <a:endParaRPr lang="en-GB" dirty="0"/>
          </a:p>
        </p:txBody>
      </p:sp>
    </p:spTree>
    <p:extLst>
      <p:ext uri="{BB962C8B-B14F-4D97-AF65-F5344CB8AC3E}">
        <p14:creationId xmlns:p14="http://schemas.microsoft.com/office/powerpoint/2010/main" val="219796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E9615127-4E4B-44AE-B157-C50975D419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D63A9A50-C264-460E-8A0B-F3B03513AC74}"/>
              </a:ext>
            </a:extLst>
          </p:cNvPr>
          <p:cNvSpPr>
            <a:spLocks noGrp="1"/>
          </p:cNvSpPr>
          <p:nvPr>
            <p:ph idx="1"/>
          </p:nvPr>
        </p:nvSpPr>
        <p:spPr>
          <a:xfrm>
            <a:off x="482599" y="752354"/>
            <a:ext cx="5385766" cy="5125931"/>
          </a:xfrm>
        </p:spPr>
        <p:txBody>
          <a:bodyPr>
            <a:normAutofit fontScale="92500" lnSpcReduction="20000"/>
          </a:bodyPr>
          <a:lstStyle/>
          <a:p>
            <a:pPr marL="342900" indent="-342900">
              <a:lnSpc>
                <a:spcPct val="90000"/>
              </a:lnSpc>
              <a:buBlip>
                <a:blip r:embed="rId3">
                  <a:extLst>
                    <a:ext uri="{96DAC541-7B7A-43D3-8B79-37D633B846F1}">
                      <asvg:svgBlip xmlns:asvg="http://schemas.microsoft.com/office/drawing/2016/SVG/main" r:embed="rId4"/>
                    </a:ext>
                  </a:extLst>
                </a:blip>
              </a:buBlip>
            </a:pPr>
            <a:r>
              <a:rPr lang="en-US" sz="2600" dirty="0"/>
              <a:t>Model provides a good explanation </a:t>
            </a:r>
          </a:p>
          <a:p>
            <a:pPr>
              <a:lnSpc>
                <a:spcPct val="90000"/>
              </a:lnSpc>
            </a:pPr>
            <a:r>
              <a:rPr lang="en-US" sz="2600" dirty="0"/>
              <a:t>     of the data</a:t>
            </a:r>
          </a:p>
          <a:p>
            <a:pPr marL="342900" indent="-342900">
              <a:lnSpc>
                <a:spcPct val="90000"/>
              </a:lnSpc>
              <a:buBlip>
                <a:blip r:embed="rId3">
                  <a:extLst>
                    <a:ext uri="{96DAC541-7B7A-43D3-8B79-37D633B846F1}">
                      <asvg:svgBlip xmlns:asvg="http://schemas.microsoft.com/office/drawing/2016/SVG/main" r:embed="rId4"/>
                    </a:ext>
                  </a:extLst>
                </a:blip>
              </a:buBlip>
            </a:pPr>
            <a:endParaRPr lang="en-US" sz="2600" dirty="0"/>
          </a:p>
          <a:p>
            <a:pPr marL="342900" indent="-342900">
              <a:lnSpc>
                <a:spcPct val="90000"/>
              </a:lnSpc>
              <a:buBlip>
                <a:blip r:embed="rId3">
                  <a:extLst>
                    <a:ext uri="{96DAC541-7B7A-43D3-8B79-37D633B846F1}">
                      <asvg:svgBlip xmlns:asvg="http://schemas.microsoft.com/office/drawing/2016/SVG/main" r:embed="rId4"/>
                    </a:ext>
                  </a:extLst>
                </a:blip>
              </a:buBlip>
            </a:pPr>
            <a:r>
              <a:rPr lang="en-US" sz="2600" dirty="0"/>
              <a:t>In most colonies foraging uses scouts and recruits</a:t>
            </a:r>
          </a:p>
          <a:p>
            <a:pPr>
              <a:lnSpc>
                <a:spcPct val="90000"/>
              </a:lnSpc>
            </a:pPr>
            <a:endParaRPr lang="en-US" sz="2600" dirty="0"/>
          </a:p>
          <a:p>
            <a:pPr marL="342900" indent="-342900">
              <a:lnSpc>
                <a:spcPct val="90000"/>
              </a:lnSpc>
              <a:buBlip>
                <a:blip r:embed="rId3">
                  <a:extLst>
                    <a:ext uri="{96DAC541-7B7A-43D3-8B79-37D633B846F1}">
                      <asvg:svgBlip xmlns:asvg="http://schemas.microsoft.com/office/drawing/2016/SVG/main" r:embed="rId4"/>
                    </a:ext>
                  </a:extLst>
                </a:blip>
              </a:buBlip>
            </a:pPr>
            <a:r>
              <a:rPr lang="en-US" sz="2600" dirty="0"/>
              <a:t>In 3 sites, foraging is readily explained by all foragers acting as scouts and ignoring the dance.</a:t>
            </a:r>
          </a:p>
          <a:p>
            <a:pPr marL="342900" indent="-342900">
              <a:lnSpc>
                <a:spcPct val="90000"/>
              </a:lnSpc>
              <a:buBlip>
                <a:blip r:embed="rId3">
                  <a:extLst>
                    <a:ext uri="{96DAC541-7B7A-43D3-8B79-37D633B846F1}">
                      <asvg:svgBlip xmlns:asvg="http://schemas.microsoft.com/office/drawing/2016/SVG/main" r:embed="rId4"/>
                    </a:ext>
                  </a:extLst>
                </a:blip>
              </a:buBlip>
            </a:pPr>
            <a:endParaRPr lang="en-US" sz="2600" dirty="0"/>
          </a:p>
          <a:p>
            <a:pPr marL="342900" indent="-342900">
              <a:lnSpc>
                <a:spcPct val="90000"/>
              </a:lnSpc>
              <a:buBlip>
                <a:blip r:embed="rId3">
                  <a:extLst>
                    <a:ext uri="{96DAC541-7B7A-43D3-8B79-37D633B846F1}">
                      <asvg:svgBlip xmlns:asvg="http://schemas.microsoft.com/office/drawing/2016/SVG/main" r:embed="rId4"/>
                    </a:ext>
                  </a:extLst>
                </a:blip>
              </a:buBlip>
            </a:pPr>
            <a:r>
              <a:rPr lang="en-US" sz="2600" dirty="0"/>
              <a:t>Variety of factors could influence the foraging strategy of a colony</a:t>
            </a:r>
          </a:p>
          <a:p>
            <a:pPr marL="342900" indent="-342900">
              <a:lnSpc>
                <a:spcPct val="90000"/>
              </a:lnSpc>
              <a:buBlip>
                <a:blip r:embed="rId3">
                  <a:extLst>
                    <a:ext uri="{96DAC541-7B7A-43D3-8B79-37D633B846F1}">
                      <asvg:svgBlip xmlns:asvg="http://schemas.microsoft.com/office/drawing/2016/SVG/main" r:embed="rId4"/>
                    </a:ext>
                  </a:extLst>
                </a:blip>
              </a:buBlip>
            </a:pPr>
            <a:endParaRPr lang="en-US" sz="2600" dirty="0"/>
          </a:p>
          <a:p>
            <a:pPr marL="342900" indent="-342900">
              <a:lnSpc>
                <a:spcPct val="90000"/>
              </a:lnSpc>
              <a:buBlip>
                <a:blip r:embed="rId3">
                  <a:extLst>
                    <a:ext uri="{96DAC541-7B7A-43D3-8B79-37D633B846F1}">
                      <asvg:svgBlip xmlns:asvg="http://schemas.microsoft.com/office/drawing/2016/SVG/main" r:embed="rId4"/>
                    </a:ext>
                  </a:extLst>
                </a:blip>
              </a:buBlip>
            </a:pPr>
            <a:r>
              <a:rPr lang="en-US" sz="2600" dirty="0"/>
              <a:t>Does </a:t>
            </a:r>
            <a:r>
              <a:rPr lang="en-US" sz="2600" b="1" dirty="0"/>
              <a:t>land-use type </a:t>
            </a:r>
            <a:r>
              <a:rPr lang="en-US" sz="2600" dirty="0"/>
              <a:t>have a notable influence? </a:t>
            </a:r>
          </a:p>
          <a:p>
            <a:pPr marL="342900" indent="-342900">
              <a:lnSpc>
                <a:spcPct val="90000"/>
              </a:lnSpc>
              <a:buBlip>
                <a:blip r:embed="rId3">
                  <a:extLst>
                    <a:ext uri="{96DAC541-7B7A-43D3-8B79-37D633B846F1}">
                      <asvg:svgBlip xmlns:asvg="http://schemas.microsoft.com/office/drawing/2016/SVG/main" r:embed="rId4"/>
                    </a:ext>
                  </a:extLst>
                </a:blip>
              </a:buBlip>
            </a:pPr>
            <a:endParaRPr lang="en-US" sz="1100" dirty="0"/>
          </a:p>
          <a:p>
            <a:pPr marL="342900" indent="-342900">
              <a:lnSpc>
                <a:spcPct val="90000"/>
              </a:lnSpc>
              <a:buBlip>
                <a:blip r:embed="rId3">
                  <a:extLst>
                    <a:ext uri="{96DAC541-7B7A-43D3-8B79-37D633B846F1}">
                      <asvg:svgBlip xmlns:asvg="http://schemas.microsoft.com/office/drawing/2016/SVG/main" r:embed="rId4"/>
                    </a:ext>
                  </a:extLst>
                </a:blip>
              </a:buBlip>
            </a:pPr>
            <a:endParaRPr lang="en-US" sz="1100" dirty="0"/>
          </a:p>
          <a:p>
            <a:pPr marL="342900" indent="-342900">
              <a:lnSpc>
                <a:spcPct val="90000"/>
              </a:lnSpc>
              <a:buBlip>
                <a:blip r:embed="rId3">
                  <a:extLst>
                    <a:ext uri="{96DAC541-7B7A-43D3-8B79-37D633B846F1}">
                      <asvg:svgBlip xmlns:asvg="http://schemas.microsoft.com/office/drawing/2016/SVG/main" r:embed="rId4"/>
                    </a:ext>
                  </a:extLst>
                </a:blip>
              </a:buBlip>
            </a:pPr>
            <a:endParaRPr lang="en-US" sz="1100" dirty="0"/>
          </a:p>
          <a:p>
            <a:pPr marL="342900" indent="-342900">
              <a:lnSpc>
                <a:spcPct val="90000"/>
              </a:lnSpc>
              <a:buBlip>
                <a:blip r:embed="rId3">
                  <a:extLst>
                    <a:ext uri="{96DAC541-7B7A-43D3-8B79-37D633B846F1}">
                      <asvg:svgBlip xmlns:asvg="http://schemas.microsoft.com/office/drawing/2016/SVG/main" r:embed="rId4"/>
                    </a:ext>
                  </a:extLst>
                </a:blip>
              </a:buBlip>
            </a:pPr>
            <a:endParaRPr lang="en-US" sz="1100" dirty="0"/>
          </a:p>
          <a:p>
            <a:pPr marL="342900" indent="-342900">
              <a:lnSpc>
                <a:spcPct val="90000"/>
              </a:lnSpc>
              <a:buBlip>
                <a:blip r:embed="rId3">
                  <a:extLst>
                    <a:ext uri="{96DAC541-7B7A-43D3-8B79-37D633B846F1}">
                      <asvg:svgBlip xmlns:asvg="http://schemas.microsoft.com/office/drawing/2016/SVG/main" r:embed="rId4"/>
                    </a:ext>
                  </a:extLst>
                </a:blip>
              </a:buBlip>
            </a:pPr>
            <a:endParaRPr lang="en-US" sz="1100" dirty="0"/>
          </a:p>
          <a:p>
            <a:pPr>
              <a:lnSpc>
                <a:spcPct val="90000"/>
              </a:lnSpc>
            </a:pPr>
            <a:endParaRPr lang="en-US" sz="1100" dirty="0"/>
          </a:p>
          <a:p>
            <a:pPr marL="342900" indent="-342900">
              <a:lnSpc>
                <a:spcPct val="90000"/>
              </a:lnSpc>
              <a:buBlip>
                <a:blip r:embed="rId3">
                  <a:extLst>
                    <a:ext uri="{96DAC541-7B7A-43D3-8B79-37D633B846F1}">
                      <asvg:svgBlip xmlns:asvg="http://schemas.microsoft.com/office/drawing/2016/SVG/main" r:embed="rId4"/>
                    </a:ext>
                  </a:extLst>
                </a:blip>
              </a:buBlip>
            </a:pPr>
            <a:endParaRPr lang="en-US" sz="1100" dirty="0"/>
          </a:p>
          <a:p>
            <a:pPr>
              <a:lnSpc>
                <a:spcPct val="90000"/>
              </a:lnSpc>
            </a:pPr>
            <a:endParaRPr lang="en-US" sz="1100" dirty="0"/>
          </a:p>
          <a:p>
            <a:pPr>
              <a:lnSpc>
                <a:spcPct val="90000"/>
              </a:lnSpc>
            </a:pPr>
            <a:endParaRPr lang="en-US" sz="1100" b="1" dirty="0"/>
          </a:p>
          <a:p>
            <a:pPr>
              <a:lnSpc>
                <a:spcPct val="90000"/>
              </a:lnSpc>
            </a:pPr>
            <a:endParaRPr lang="en-US" sz="1100" dirty="0"/>
          </a:p>
        </p:txBody>
      </p:sp>
      <p:pic>
        <p:nvPicPr>
          <p:cNvPr id="5" name="Picture 4" descr="Chart, scatter chart&#10;&#10;Description automatically generated">
            <a:extLst>
              <a:ext uri="{FF2B5EF4-FFF2-40B4-BE49-F238E27FC236}">
                <a16:creationId xmlns:a16="http://schemas.microsoft.com/office/drawing/2014/main" id="{2C3A14A3-6AB2-4A04-BE22-5AB362C086F5}"/>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681309" y="659380"/>
            <a:ext cx="5539240" cy="5539240"/>
          </a:xfrm>
          <a:prstGeom prst="rect">
            <a:avLst/>
          </a:prstGeom>
        </p:spPr>
      </p:pic>
      <p:cxnSp>
        <p:nvCxnSpPr>
          <p:cNvPr id="14" name="Straight Connector 13">
            <a:extLst>
              <a:ext uri="{FF2B5EF4-FFF2-40B4-BE49-F238E27FC236}">
                <a16:creationId xmlns:a16="http://schemas.microsoft.com/office/drawing/2014/main" id="{B607C7DF-2703-4D3B-B500-8182840C0A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038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outdoor object, honeycomb&#10;&#10;Description automatically generated">
            <a:extLst>
              <a:ext uri="{FF2B5EF4-FFF2-40B4-BE49-F238E27FC236}">
                <a16:creationId xmlns:a16="http://schemas.microsoft.com/office/drawing/2014/main" id="{2490946C-0597-4FF2-B799-E5621606F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950" y="2413801"/>
            <a:ext cx="6395655" cy="3597556"/>
          </a:xfrm>
          <a:prstGeom prst="rect">
            <a:avLst/>
          </a:prstGeom>
        </p:spPr>
      </p:pic>
      <p:pic>
        <p:nvPicPr>
          <p:cNvPr id="20" name="Picture 19" descr="Diagram, schematic&#10;&#10;Description automatically generated">
            <a:extLst>
              <a:ext uri="{FF2B5EF4-FFF2-40B4-BE49-F238E27FC236}">
                <a16:creationId xmlns:a16="http://schemas.microsoft.com/office/drawing/2014/main" id="{FD9AF8E1-5EFB-4653-A035-430922A50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95" y="590610"/>
            <a:ext cx="4846031" cy="5676779"/>
          </a:xfrm>
          <a:prstGeom prst="rect">
            <a:avLst/>
          </a:prstGeom>
        </p:spPr>
      </p:pic>
      <p:sp>
        <p:nvSpPr>
          <p:cNvPr id="21" name="TextBox 20">
            <a:extLst>
              <a:ext uri="{FF2B5EF4-FFF2-40B4-BE49-F238E27FC236}">
                <a16:creationId xmlns:a16="http://schemas.microsoft.com/office/drawing/2014/main" id="{4CB5CDEC-D23E-48C4-8AA5-C1D101E095D7}"/>
              </a:ext>
            </a:extLst>
          </p:cNvPr>
          <p:cNvSpPr txBox="1"/>
          <p:nvPr/>
        </p:nvSpPr>
        <p:spPr>
          <a:xfrm>
            <a:off x="5509778" y="1111165"/>
            <a:ext cx="6809152" cy="646331"/>
          </a:xfrm>
          <a:prstGeom prst="rect">
            <a:avLst/>
          </a:prstGeom>
          <a:noFill/>
        </p:spPr>
        <p:txBody>
          <a:bodyPr wrap="square" rtlCol="0">
            <a:spAutoFit/>
          </a:bodyPr>
          <a:lstStyle/>
          <a:p>
            <a:r>
              <a:rPr lang="en-US" sz="3600" b="1" dirty="0"/>
              <a:t>Honeybee waggle dance</a:t>
            </a:r>
            <a:endParaRPr lang="en-GB" sz="3600" b="1" dirty="0"/>
          </a:p>
        </p:txBody>
      </p:sp>
    </p:spTree>
    <p:extLst>
      <p:ext uri="{BB962C8B-B14F-4D97-AF65-F5344CB8AC3E}">
        <p14:creationId xmlns:p14="http://schemas.microsoft.com/office/powerpoint/2010/main" val="2503397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4E1F087-251E-47A0-BF1B-FF7276969453}"/>
              </a:ext>
            </a:extLst>
          </p:cNvPr>
          <p:cNvGrpSpPr/>
          <p:nvPr/>
        </p:nvGrpSpPr>
        <p:grpSpPr>
          <a:xfrm>
            <a:off x="6458124" y="1820084"/>
            <a:ext cx="4993379" cy="4218663"/>
            <a:chOff x="6210915" y="717876"/>
            <a:chExt cx="5981085" cy="5213840"/>
          </a:xfrm>
        </p:grpSpPr>
        <p:pic>
          <p:nvPicPr>
            <p:cNvPr id="69" name="Picture 2" descr="UK woodlands &amp;#39;at crisis point&amp;#39; amid wildlife decline - BBC News">
              <a:extLst>
                <a:ext uri="{FF2B5EF4-FFF2-40B4-BE49-F238E27FC236}">
                  <a16:creationId xmlns:a16="http://schemas.microsoft.com/office/drawing/2014/main" id="{BEDA2279-8C56-405E-A94C-34A0D7150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0110" y="3942919"/>
              <a:ext cx="1872274" cy="170535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0" name="Picture 4" descr="Preserves | Natural Land Institute">
              <a:extLst>
                <a:ext uri="{FF2B5EF4-FFF2-40B4-BE49-F238E27FC236}">
                  <a16:creationId xmlns:a16="http://schemas.microsoft.com/office/drawing/2014/main" id="{ABF3C23C-4046-4023-B664-DD134A11E1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8861" y="717876"/>
              <a:ext cx="1518266" cy="146809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1" name="Picture 6" descr="Green Space Management | Open space assessments | GIS Mapping">
              <a:extLst>
                <a:ext uri="{FF2B5EF4-FFF2-40B4-BE49-F238E27FC236}">
                  <a16:creationId xmlns:a16="http://schemas.microsoft.com/office/drawing/2014/main" id="{30F3EB7D-474E-438F-AA05-2CAE3A1896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9997" y="3115616"/>
              <a:ext cx="1781020" cy="163878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2" name="Picture 8" descr="Innovations in arable farming – towards sustainable systems">
              <a:extLst>
                <a:ext uri="{FF2B5EF4-FFF2-40B4-BE49-F238E27FC236}">
                  <a16:creationId xmlns:a16="http://schemas.microsoft.com/office/drawing/2014/main" id="{8C897CB1-CD03-488F-9593-A4D3EF4A0D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5564" y="1209729"/>
              <a:ext cx="1690129" cy="159309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3" name="Picture 10" descr="What to Look for in Pasture Seed - Industry Today %">
              <a:extLst>
                <a:ext uri="{FF2B5EF4-FFF2-40B4-BE49-F238E27FC236}">
                  <a16:creationId xmlns:a16="http://schemas.microsoft.com/office/drawing/2014/main" id="{796DD41F-0D46-44DA-9DB4-0D50AD0624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9014" y="2139376"/>
              <a:ext cx="1783370" cy="170535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4" name="Picture 12">
              <a:extLst>
                <a:ext uri="{FF2B5EF4-FFF2-40B4-BE49-F238E27FC236}">
                  <a16:creationId xmlns:a16="http://schemas.microsoft.com/office/drawing/2014/main" id="{DF1F02F2-7CF6-4A99-9CD1-19B34D99BB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0980" y="2229854"/>
              <a:ext cx="1781020" cy="158412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5" name="Picture 14" descr="Oilseed rape area to shrink as growers weigh up alternatives - Farmers  Weekly">
              <a:extLst>
                <a:ext uri="{FF2B5EF4-FFF2-40B4-BE49-F238E27FC236}">
                  <a16:creationId xmlns:a16="http://schemas.microsoft.com/office/drawing/2014/main" id="{A6817E68-31F7-452A-BF94-EE0D15B4C7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0141" y="4305485"/>
              <a:ext cx="1935706" cy="162623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6" name="Picture 16" descr="The Most Beautiful Villages in the UK">
              <a:extLst>
                <a:ext uri="{FF2B5EF4-FFF2-40B4-BE49-F238E27FC236}">
                  <a16:creationId xmlns:a16="http://schemas.microsoft.com/office/drawing/2014/main" id="{A807DD3E-14E2-4F3C-8631-F9169817EB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7476" y="1397117"/>
              <a:ext cx="1708412" cy="156507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7" name="Picture 18" descr="Bank reinforcement with plastic grid • geoPRODUCT | River bank, Pond, River">
              <a:extLst>
                <a:ext uri="{FF2B5EF4-FFF2-40B4-BE49-F238E27FC236}">
                  <a16:creationId xmlns:a16="http://schemas.microsoft.com/office/drawing/2014/main" id="{A097574F-0F3A-4ECA-8BC4-69F637293C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10915" y="2962188"/>
              <a:ext cx="1600035" cy="158810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pic>
        <p:nvPicPr>
          <p:cNvPr id="78" name="Picture 22">
            <a:extLst>
              <a:ext uri="{FF2B5EF4-FFF2-40B4-BE49-F238E27FC236}">
                <a16:creationId xmlns:a16="http://schemas.microsoft.com/office/drawing/2014/main" id="{9AA0EB32-8360-4AB4-97F7-1E28AF8E214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75136" y="3583428"/>
            <a:ext cx="1358742" cy="1254140"/>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9" name="Picture 24">
            <a:extLst>
              <a:ext uri="{FF2B5EF4-FFF2-40B4-BE49-F238E27FC236}">
                <a16:creationId xmlns:a16="http://schemas.microsoft.com/office/drawing/2014/main" id="{9E0EBE94-E74F-4E3F-8499-21595FF492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5091" y="870304"/>
            <a:ext cx="1465640" cy="1231606"/>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0" name="Picture 26">
            <a:extLst>
              <a:ext uri="{FF2B5EF4-FFF2-40B4-BE49-F238E27FC236}">
                <a16:creationId xmlns:a16="http://schemas.microsoft.com/office/drawing/2014/main" id="{7ABA7574-4C7A-42F7-8E84-876F7A7F8F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5741" y="1413816"/>
            <a:ext cx="1512330" cy="1439716"/>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 name="Picture 28">
            <a:extLst>
              <a:ext uri="{FF2B5EF4-FFF2-40B4-BE49-F238E27FC236}">
                <a16:creationId xmlns:a16="http://schemas.microsoft.com/office/drawing/2014/main" id="{0D2945C4-F325-4008-AA18-61717E7B519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5709" y="3098939"/>
            <a:ext cx="1877084" cy="166095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2" name="Picture 30">
            <a:extLst>
              <a:ext uri="{FF2B5EF4-FFF2-40B4-BE49-F238E27FC236}">
                <a16:creationId xmlns:a16="http://schemas.microsoft.com/office/drawing/2014/main" id="{6D57C0D5-1D3A-4675-B8F7-A9B2838B87F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58562" y="722732"/>
            <a:ext cx="1512330" cy="1335014"/>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3" name="Picture 32" descr="Crossrail, London - Railway Technology">
            <a:extLst>
              <a:ext uri="{FF2B5EF4-FFF2-40B4-BE49-F238E27FC236}">
                <a16:creationId xmlns:a16="http://schemas.microsoft.com/office/drawing/2014/main" id="{A52F51AA-32ED-4EE3-9C91-A4EA3CE2CDB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39896" y="2978177"/>
            <a:ext cx="1596824" cy="1484180"/>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4" name="Picture 2" descr="UK woodlands &amp;#39;at crisis point&amp;#39; amid wildlife decline - BBC News">
            <a:extLst>
              <a:ext uri="{FF2B5EF4-FFF2-40B4-BE49-F238E27FC236}">
                <a16:creationId xmlns:a16="http://schemas.microsoft.com/office/drawing/2014/main" id="{1A4ADA6D-EE47-45D1-A4BD-73EC51FE6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412" y="2235950"/>
            <a:ext cx="1536251" cy="1284980"/>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5" name="Picture 34" descr="Best parks in London - Lonely Planet">
            <a:extLst>
              <a:ext uri="{FF2B5EF4-FFF2-40B4-BE49-F238E27FC236}">
                <a16:creationId xmlns:a16="http://schemas.microsoft.com/office/drawing/2014/main" id="{7AC9C4FA-48EA-46C6-961F-A86190BE6EC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84798" y="3799669"/>
            <a:ext cx="1135648" cy="1006499"/>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6" name="Picture 36" descr="Many are still on the waiting list for allotments in Edinburgh | The  Edinburgh Reporter">
            <a:extLst>
              <a:ext uri="{FF2B5EF4-FFF2-40B4-BE49-F238E27FC236}">
                <a16:creationId xmlns:a16="http://schemas.microsoft.com/office/drawing/2014/main" id="{7CF828AF-722B-4A1E-8B08-6D47AC5953A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1477" y="1492795"/>
            <a:ext cx="1620247" cy="149511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7" name="Picture 38" descr="The UK's cemetery crisis - Global Times">
            <a:extLst>
              <a:ext uri="{FF2B5EF4-FFF2-40B4-BE49-F238E27FC236}">
                <a16:creationId xmlns:a16="http://schemas.microsoft.com/office/drawing/2014/main" id="{E371841A-1AFA-44DD-AC7F-FC56A0E1D72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42738" y="2142415"/>
            <a:ext cx="1522673" cy="1523726"/>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E13927-1B39-4FCF-A6C2-32093C896A92}"/>
              </a:ext>
            </a:extLst>
          </p:cNvPr>
          <p:cNvSpPr txBox="1"/>
          <p:nvPr/>
        </p:nvSpPr>
        <p:spPr>
          <a:xfrm>
            <a:off x="2636765" y="5067286"/>
            <a:ext cx="1068253" cy="461665"/>
          </a:xfrm>
          <a:prstGeom prst="rect">
            <a:avLst/>
          </a:prstGeom>
          <a:noFill/>
        </p:spPr>
        <p:txBody>
          <a:bodyPr wrap="square" rtlCol="0">
            <a:spAutoFit/>
          </a:bodyPr>
          <a:lstStyle/>
          <a:p>
            <a:r>
              <a:rPr lang="en-GB" sz="2400" b="1" dirty="0"/>
              <a:t>Urban</a:t>
            </a:r>
          </a:p>
        </p:txBody>
      </p:sp>
      <p:sp>
        <p:nvSpPr>
          <p:cNvPr id="26" name="TextBox 25">
            <a:extLst>
              <a:ext uri="{FF2B5EF4-FFF2-40B4-BE49-F238E27FC236}">
                <a16:creationId xmlns:a16="http://schemas.microsoft.com/office/drawing/2014/main" id="{36A8A34B-6DBE-4ABC-A899-66B41B3F5A8E}"/>
              </a:ext>
            </a:extLst>
          </p:cNvPr>
          <p:cNvSpPr txBox="1"/>
          <p:nvPr/>
        </p:nvSpPr>
        <p:spPr>
          <a:xfrm>
            <a:off x="7815778" y="1567026"/>
            <a:ext cx="1566244" cy="461665"/>
          </a:xfrm>
          <a:prstGeom prst="rect">
            <a:avLst/>
          </a:prstGeom>
          <a:noFill/>
        </p:spPr>
        <p:txBody>
          <a:bodyPr wrap="square" rtlCol="0">
            <a:spAutoFit/>
          </a:bodyPr>
          <a:lstStyle/>
          <a:p>
            <a:r>
              <a:rPr lang="en-GB" sz="2400" b="1" dirty="0"/>
              <a:t>Agri-rural</a:t>
            </a:r>
          </a:p>
        </p:txBody>
      </p:sp>
    </p:spTree>
    <p:extLst>
      <p:ext uri="{BB962C8B-B14F-4D97-AF65-F5344CB8AC3E}">
        <p14:creationId xmlns:p14="http://schemas.microsoft.com/office/powerpoint/2010/main" val="2239954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534D9D9-3361-4F1E-9027-99D32895FB36}"/>
              </a:ext>
            </a:extLst>
          </p:cNvPr>
          <p:cNvGraphicFramePr>
            <a:graphicFrameLocks noGrp="1"/>
          </p:cNvGraphicFramePr>
          <p:nvPr>
            <p:extLst>
              <p:ext uri="{D42A27DB-BD31-4B8C-83A1-F6EECF244321}">
                <p14:modId xmlns:p14="http://schemas.microsoft.com/office/powerpoint/2010/main" val="3369884251"/>
              </p:ext>
            </p:extLst>
          </p:nvPr>
        </p:nvGraphicFramePr>
        <p:xfrm>
          <a:off x="482017" y="1167713"/>
          <a:ext cx="5394063" cy="4965414"/>
        </p:xfrm>
        <a:graphic>
          <a:graphicData uri="http://schemas.openxmlformats.org/drawingml/2006/table">
            <a:tbl>
              <a:tblPr/>
              <a:tblGrid>
                <a:gridCol w="3992140">
                  <a:extLst>
                    <a:ext uri="{9D8B030D-6E8A-4147-A177-3AD203B41FA5}">
                      <a16:colId xmlns:a16="http://schemas.microsoft.com/office/drawing/2014/main" val="1485519480"/>
                    </a:ext>
                  </a:extLst>
                </a:gridCol>
                <a:gridCol w="1401923">
                  <a:extLst>
                    <a:ext uri="{9D8B030D-6E8A-4147-A177-3AD203B41FA5}">
                      <a16:colId xmlns:a16="http://schemas.microsoft.com/office/drawing/2014/main" val="4121692818"/>
                    </a:ext>
                  </a:extLst>
                </a:gridCol>
              </a:tblGrid>
              <a:tr h="820778">
                <a:tc>
                  <a:txBody>
                    <a:bodyPr/>
                    <a:lstStyle/>
                    <a:p>
                      <a:pPr algn="l" rtl="0" fontAlgn="base"/>
                      <a:r>
                        <a:rPr lang="en-US" sz="1800" b="1" i="0">
                          <a:solidFill>
                            <a:srgbClr val="000000"/>
                          </a:solidFill>
                          <a:effectLst/>
                          <a:latin typeface="DejaVu Sans"/>
                        </a:rPr>
                        <a:t>Land-use</a:t>
                      </a:r>
                      <a:r>
                        <a:rPr lang="en-US" sz="1800" b="0" i="0">
                          <a:solidFill>
                            <a:srgbClr val="000000"/>
                          </a:solidFill>
                          <a:effectLst/>
                          <a:latin typeface="DejaVu Sans"/>
                        </a:rPr>
                        <a:t> </a:t>
                      </a:r>
                      <a:endParaRPr lang="en-US" sz="1800" b="0" i="0">
                        <a:effectLst/>
                      </a:endParaRPr>
                    </a:p>
                  </a:txBody>
                  <a:tcPr marL="71482" marR="71482" marT="35741" marB="35741" anchor="ctr">
                    <a:lnL>
                      <a:noFill/>
                    </a:lnL>
                    <a:lnR>
                      <a:noFill/>
                    </a:lnR>
                    <a:lnT w="22860" cap="flat" cmpd="sng" algn="ctr">
                      <a:solidFill>
                        <a:srgbClr val="C075B1"/>
                      </a:solidFill>
                      <a:prstDash val="solid"/>
                      <a:round/>
                      <a:headEnd type="none" w="med" len="med"/>
                      <a:tailEnd type="none" w="med" len="med"/>
                    </a:lnT>
                    <a:lnB w="22860" cap="flat" cmpd="sng" algn="ctr">
                      <a:solidFill>
                        <a:srgbClr val="C075B1"/>
                      </a:solidFill>
                      <a:prstDash val="solid"/>
                      <a:round/>
                      <a:headEnd type="none" w="med" len="med"/>
                      <a:tailEnd type="none" w="med" len="med"/>
                    </a:lnB>
                    <a:solidFill>
                      <a:srgbClr val="FFFFFF"/>
                    </a:solidFill>
                  </a:tcPr>
                </a:tc>
                <a:tc>
                  <a:txBody>
                    <a:bodyPr/>
                    <a:lstStyle/>
                    <a:p>
                      <a:pPr algn="r" rtl="0" fontAlgn="base"/>
                      <a:r>
                        <a:rPr lang="en-US" sz="1800" b="1" i="0">
                          <a:solidFill>
                            <a:srgbClr val="000000"/>
                          </a:solidFill>
                          <a:effectLst/>
                          <a:latin typeface="DejaVu Sans"/>
                        </a:rPr>
                        <a:t>% coverage</a:t>
                      </a:r>
                      <a:r>
                        <a:rPr lang="en-US" sz="1800" b="0" i="0">
                          <a:solidFill>
                            <a:srgbClr val="000000"/>
                          </a:solidFill>
                          <a:effectLst/>
                          <a:latin typeface="DejaVu Sans"/>
                        </a:rPr>
                        <a:t> </a:t>
                      </a:r>
                      <a:endParaRPr lang="en-US" sz="1800" b="0" i="0">
                        <a:effectLst/>
                      </a:endParaRPr>
                    </a:p>
                  </a:txBody>
                  <a:tcPr marL="71482" marR="71482" marT="35741" marB="35741" anchor="ctr">
                    <a:lnL>
                      <a:noFill/>
                    </a:lnL>
                    <a:lnR>
                      <a:noFill/>
                    </a:lnR>
                    <a:lnT w="22860" cap="flat" cmpd="sng" algn="ctr">
                      <a:solidFill>
                        <a:srgbClr val="207BB1"/>
                      </a:solidFill>
                      <a:prstDash val="solid"/>
                      <a:round/>
                      <a:headEnd type="none" w="med" len="med"/>
                      <a:tailEnd type="none" w="med" len="med"/>
                    </a:lnT>
                    <a:lnB w="22860" cap="flat" cmpd="sng" algn="ctr">
                      <a:solidFill>
                        <a:srgbClr val="207BB1"/>
                      </a:solidFill>
                      <a:prstDash val="solid"/>
                      <a:round/>
                      <a:headEnd type="none" w="med" len="med"/>
                      <a:tailEnd type="none" w="med" len="med"/>
                    </a:lnB>
                    <a:solidFill>
                      <a:srgbClr val="FFFFFF"/>
                    </a:solidFill>
                  </a:tcPr>
                </a:tc>
                <a:extLst>
                  <a:ext uri="{0D108BD9-81ED-4DB2-BD59-A6C34878D82A}">
                    <a16:rowId xmlns:a16="http://schemas.microsoft.com/office/drawing/2014/main" val="2523758836"/>
                  </a:ext>
                </a:extLst>
              </a:tr>
              <a:tr h="363049">
                <a:tc>
                  <a:txBody>
                    <a:bodyPr/>
                    <a:lstStyle/>
                    <a:p>
                      <a:pPr algn="l" rtl="0" fontAlgn="base"/>
                      <a:r>
                        <a:rPr lang="en-US" sz="1800" b="1" i="0" dirty="0">
                          <a:solidFill>
                            <a:srgbClr val="000000"/>
                          </a:solidFill>
                          <a:effectLst/>
                          <a:latin typeface="DejaVu Sans"/>
                        </a:rPr>
                        <a:t>Arable </a:t>
                      </a:r>
                      <a:endParaRPr lang="en-US" sz="1800" b="1" i="0" dirty="0">
                        <a:effectLst/>
                      </a:endParaRPr>
                    </a:p>
                  </a:txBody>
                  <a:tcPr marL="71482" marR="71482" marT="35741" marB="35741" anchor="ctr">
                    <a:lnL>
                      <a:noFill/>
                    </a:lnL>
                    <a:lnR>
                      <a:noFill/>
                    </a:lnR>
                    <a:lnT w="22860" cap="flat" cmpd="sng" algn="ctr">
                      <a:solidFill>
                        <a:srgbClr val="C075B1"/>
                      </a:solidFill>
                      <a:prstDash val="solid"/>
                      <a:round/>
                      <a:headEnd type="none" w="med" len="med"/>
                      <a:tailEnd type="none" w="med" len="med"/>
                    </a:lnT>
                    <a:lnB w="7620" cap="flat" cmpd="sng" algn="ctr">
                      <a:solidFill>
                        <a:srgbClr val="E07BB1"/>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28.80 </a:t>
                      </a:r>
                      <a:endParaRPr lang="en-US" sz="1800" b="0" i="0">
                        <a:effectLst/>
                      </a:endParaRPr>
                    </a:p>
                  </a:txBody>
                  <a:tcPr marL="71482" marR="71482" marT="35741" marB="35741" anchor="ctr">
                    <a:lnL>
                      <a:noFill/>
                    </a:lnL>
                    <a:lnR>
                      <a:noFill/>
                    </a:lnR>
                    <a:lnT w="22860" cap="flat" cmpd="sng" algn="ctr">
                      <a:solidFill>
                        <a:srgbClr val="207BB1"/>
                      </a:solidFill>
                      <a:prstDash val="solid"/>
                      <a:round/>
                      <a:headEnd type="none" w="med" len="med"/>
                      <a:tailEnd type="none" w="med" len="med"/>
                    </a:lnT>
                    <a:lnB w="7620" cap="flat" cmpd="sng" algn="ctr">
                      <a:solidFill>
                        <a:srgbClr val="2085B1"/>
                      </a:solidFill>
                      <a:prstDash val="solid"/>
                      <a:round/>
                      <a:headEnd type="none" w="med" len="med"/>
                      <a:tailEnd type="none" w="med" len="med"/>
                    </a:lnB>
                    <a:solidFill>
                      <a:srgbClr val="FFFFFF"/>
                    </a:solidFill>
                  </a:tcPr>
                </a:tc>
                <a:extLst>
                  <a:ext uri="{0D108BD9-81ED-4DB2-BD59-A6C34878D82A}">
                    <a16:rowId xmlns:a16="http://schemas.microsoft.com/office/drawing/2014/main" val="2915359120"/>
                  </a:ext>
                </a:extLst>
              </a:tr>
              <a:tr h="363049">
                <a:tc>
                  <a:txBody>
                    <a:bodyPr/>
                    <a:lstStyle/>
                    <a:p>
                      <a:pPr algn="l" rtl="0" fontAlgn="base"/>
                      <a:r>
                        <a:rPr lang="en-US" sz="1800" b="1" i="0">
                          <a:solidFill>
                            <a:srgbClr val="000000"/>
                          </a:solidFill>
                          <a:effectLst/>
                          <a:latin typeface="DejaVu Sans"/>
                        </a:rPr>
                        <a:t>Pasture </a:t>
                      </a:r>
                      <a:endParaRPr lang="en-US" sz="1800" b="1" i="0">
                        <a:effectLst/>
                      </a:endParaRPr>
                    </a:p>
                  </a:txBody>
                  <a:tcPr marL="71482" marR="71482" marT="35741" marB="35741" anchor="ctr">
                    <a:lnL>
                      <a:noFill/>
                    </a:lnL>
                    <a:lnR>
                      <a:noFill/>
                    </a:lnR>
                    <a:lnT w="7620" cap="flat" cmpd="sng" algn="ctr">
                      <a:solidFill>
                        <a:srgbClr val="E07BB1"/>
                      </a:solidFill>
                      <a:prstDash val="solid"/>
                      <a:round/>
                      <a:headEnd type="none" w="med" len="med"/>
                      <a:tailEnd type="none" w="med" len="med"/>
                    </a:lnT>
                    <a:lnB w="7620" cap="flat" cmpd="sng" algn="ctr">
                      <a:solidFill>
                        <a:srgbClr val="E083B1"/>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21.70 </a:t>
                      </a:r>
                      <a:endParaRPr lang="en-US" sz="1800" b="0" i="0">
                        <a:effectLst/>
                      </a:endParaRPr>
                    </a:p>
                  </a:txBody>
                  <a:tcPr marL="71482" marR="71482" marT="35741" marB="35741" anchor="ctr">
                    <a:lnL>
                      <a:noFill/>
                    </a:lnL>
                    <a:lnR>
                      <a:noFill/>
                    </a:lnR>
                    <a:lnT w="7620" cap="flat" cmpd="sng" algn="ctr">
                      <a:solidFill>
                        <a:srgbClr val="2085B1"/>
                      </a:solidFill>
                      <a:prstDash val="solid"/>
                      <a:round/>
                      <a:headEnd type="none" w="med" len="med"/>
                      <a:tailEnd type="none" w="med" len="med"/>
                    </a:lnT>
                    <a:lnB w="7620" cap="flat" cmpd="sng" algn="ctr">
                      <a:solidFill>
                        <a:srgbClr val="2085B1"/>
                      </a:solidFill>
                      <a:prstDash val="solid"/>
                      <a:round/>
                      <a:headEnd type="none" w="med" len="med"/>
                      <a:tailEnd type="none" w="med" len="med"/>
                    </a:lnB>
                    <a:solidFill>
                      <a:srgbClr val="FFFFFF"/>
                    </a:solidFill>
                  </a:tcPr>
                </a:tc>
                <a:extLst>
                  <a:ext uri="{0D108BD9-81ED-4DB2-BD59-A6C34878D82A}">
                    <a16:rowId xmlns:a16="http://schemas.microsoft.com/office/drawing/2014/main" val="2570967753"/>
                  </a:ext>
                </a:extLst>
              </a:tr>
              <a:tr h="363049">
                <a:tc>
                  <a:txBody>
                    <a:bodyPr/>
                    <a:lstStyle/>
                    <a:p>
                      <a:pPr algn="l" rtl="0" fontAlgn="base"/>
                      <a:r>
                        <a:rPr lang="en-US" sz="1800" b="1" i="0">
                          <a:solidFill>
                            <a:srgbClr val="000000"/>
                          </a:solidFill>
                          <a:effectLst/>
                          <a:latin typeface="DejaVu Sans"/>
                        </a:rPr>
                        <a:t>Woodland </a:t>
                      </a:r>
                      <a:endParaRPr lang="en-US" sz="1800" b="1" i="0">
                        <a:effectLst/>
                      </a:endParaRPr>
                    </a:p>
                  </a:txBody>
                  <a:tcPr marL="71482" marR="71482" marT="35741" marB="35741" anchor="ctr">
                    <a:lnL>
                      <a:noFill/>
                    </a:lnL>
                    <a:lnR>
                      <a:noFill/>
                    </a:lnR>
                    <a:lnT w="7620" cap="flat" cmpd="sng" algn="ctr">
                      <a:solidFill>
                        <a:srgbClr val="E083B1"/>
                      </a:solidFill>
                      <a:prstDash val="solid"/>
                      <a:round/>
                      <a:headEnd type="none" w="med" len="med"/>
                      <a:tailEnd type="none" w="med" len="med"/>
                    </a:lnT>
                    <a:lnB w="7620" cap="flat" cmpd="sng" algn="ctr">
                      <a:solidFill>
                        <a:srgbClr val="8087B1"/>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20.00 </a:t>
                      </a:r>
                      <a:endParaRPr lang="en-US" sz="1800" b="0" i="0">
                        <a:effectLst/>
                      </a:endParaRPr>
                    </a:p>
                  </a:txBody>
                  <a:tcPr marL="71482" marR="71482" marT="35741" marB="35741" anchor="ctr">
                    <a:lnL>
                      <a:noFill/>
                    </a:lnL>
                    <a:lnR>
                      <a:noFill/>
                    </a:lnR>
                    <a:lnT w="7620" cap="flat" cmpd="sng" algn="ctr">
                      <a:solidFill>
                        <a:srgbClr val="2085B1"/>
                      </a:solidFill>
                      <a:prstDash val="solid"/>
                      <a:round/>
                      <a:headEnd type="none" w="med" len="med"/>
                      <a:tailEnd type="none" w="med" len="med"/>
                    </a:lnT>
                    <a:lnB w="7620" cap="flat" cmpd="sng" algn="ctr">
                      <a:solidFill>
                        <a:srgbClr val="608CB1"/>
                      </a:solidFill>
                      <a:prstDash val="solid"/>
                      <a:round/>
                      <a:headEnd type="none" w="med" len="med"/>
                      <a:tailEnd type="none" w="med" len="med"/>
                    </a:lnB>
                    <a:solidFill>
                      <a:srgbClr val="FFFFFF"/>
                    </a:solidFill>
                  </a:tcPr>
                </a:tc>
                <a:extLst>
                  <a:ext uri="{0D108BD9-81ED-4DB2-BD59-A6C34878D82A}">
                    <a16:rowId xmlns:a16="http://schemas.microsoft.com/office/drawing/2014/main" val="3171802163"/>
                  </a:ext>
                </a:extLst>
              </a:tr>
              <a:tr h="363049">
                <a:tc>
                  <a:txBody>
                    <a:bodyPr/>
                    <a:lstStyle/>
                    <a:p>
                      <a:pPr algn="l" rtl="0" fontAlgn="base"/>
                      <a:r>
                        <a:rPr lang="en-US" sz="1800" b="1" i="0" dirty="0">
                          <a:solidFill>
                            <a:srgbClr val="000000"/>
                          </a:solidFill>
                          <a:effectLst/>
                          <a:latin typeface="DejaVu Sans"/>
                        </a:rPr>
                        <a:t>Built Up Area </a:t>
                      </a:r>
                      <a:endParaRPr lang="en-US" sz="1800" b="1" i="0" dirty="0">
                        <a:effectLst/>
                      </a:endParaRPr>
                    </a:p>
                  </a:txBody>
                  <a:tcPr marL="71482" marR="71482" marT="35741" marB="35741" anchor="ctr">
                    <a:lnL>
                      <a:noFill/>
                    </a:lnL>
                    <a:lnR>
                      <a:noFill/>
                    </a:lnR>
                    <a:lnT w="7620" cap="flat" cmpd="sng" algn="ctr">
                      <a:solidFill>
                        <a:srgbClr val="8087B1"/>
                      </a:solidFill>
                      <a:prstDash val="solid"/>
                      <a:round/>
                      <a:headEnd type="none" w="med" len="med"/>
                      <a:tailEnd type="none" w="med" len="med"/>
                    </a:lnT>
                    <a:lnB w="7620" cap="flat" cmpd="sng" algn="ctr">
                      <a:solidFill>
                        <a:srgbClr val="6091B1"/>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16.80 </a:t>
                      </a:r>
                      <a:endParaRPr lang="en-US" sz="1800" b="0" i="0">
                        <a:effectLst/>
                      </a:endParaRPr>
                    </a:p>
                  </a:txBody>
                  <a:tcPr marL="71482" marR="71482" marT="35741" marB="35741" anchor="ctr">
                    <a:lnL>
                      <a:noFill/>
                    </a:lnL>
                    <a:lnR>
                      <a:noFill/>
                    </a:lnR>
                    <a:lnT w="7620" cap="flat" cmpd="sng" algn="ctr">
                      <a:solidFill>
                        <a:srgbClr val="608CB1"/>
                      </a:solidFill>
                      <a:prstDash val="solid"/>
                      <a:round/>
                      <a:headEnd type="none" w="med" len="med"/>
                      <a:tailEnd type="none" w="med" len="med"/>
                    </a:lnT>
                    <a:lnB w="7620" cap="flat" cmpd="sng" algn="ctr">
                      <a:solidFill>
                        <a:srgbClr val="A09AB1"/>
                      </a:solidFill>
                      <a:prstDash val="solid"/>
                      <a:round/>
                      <a:headEnd type="none" w="med" len="med"/>
                      <a:tailEnd type="none" w="med" len="med"/>
                    </a:lnB>
                    <a:solidFill>
                      <a:srgbClr val="FFFFFF"/>
                    </a:solidFill>
                  </a:tcPr>
                </a:tc>
                <a:extLst>
                  <a:ext uri="{0D108BD9-81ED-4DB2-BD59-A6C34878D82A}">
                    <a16:rowId xmlns:a16="http://schemas.microsoft.com/office/drawing/2014/main" val="1637921921"/>
                  </a:ext>
                </a:extLst>
              </a:tr>
              <a:tr h="363049">
                <a:tc>
                  <a:txBody>
                    <a:bodyPr/>
                    <a:lstStyle/>
                    <a:p>
                      <a:pPr algn="l" rtl="0" fontAlgn="base"/>
                      <a:r>
                        <a:rPr lang="en-US" sz="1800" b="0" i="0">
                          <a:solidFill>
                            <a:srgbClr val="000000"/>
                          </a:solidFill>
                          <a:effectLst/>
                          <a:latin typeface="DejaVu Sans"/>
                        </a:rPr>
                        <a:t>Fruit </a:t>
                      </a:r>
                      <a:endParaRPr lang="en-US" sz="1800" b="0" i="0">
                        <a:effectLst/>
                      </a:endParaRPr>
                    </a:p>
                  </a:txBody>
                  <a:tcPr marL="71482" marR="71482" marT="35741" marB="35741" anchor="ctr">
                    <a:lnL>
                      <a:noFill/>
                    </a:lnL>
                    <a:lnR>
                      <a:noFill/>
                    </a:lnR>
                    <a:lnT w="7620" cap="flat" cmpd="sng" algn="ctr">
                      <a:solidFill>
                        <a:srgbClr val="6091B1"/>
                      </a:solidFill>
                      <a:prstDash val="solid"/>
                      <a:round/>
                      <a:headEnd type="none" w="med" len="med"/>
                      <a:tailEnd type="none" w="med" len="med"/>
                    </a:lnT>
                    <a:lnB w="7620" cap="flat" cmpd="sng" algn="ctr">
                      <a:solidFill>
                        <a:srgbClr val="0094B1"/>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2.88 </a:t>
                      </a:r>
                      <a:endParaRPr lang="en-US" sz="1800" b="0" i="0">
                        <a:effectLst/>
                      </a:endParaRPr>
                    </a:p>
                  </a:txBody>
                  <a:tcPr marL="71482" marR="71482" marT="35741" marB="35741" anchor="ctr">
                    <a:lnL>
                      <a:noFill/>
                    </a:lnL>
                    <a:lnR>
                      <a:noFill/>
                    </a:lnR>
                    <a:lnT w="7620" cap="flat" cmpd="sng" algn="ctr">
                      <a:solidFill>
                        <a:srgbClr val="A09AB1"/>
                      </a:solidFill>
                      <a:prstDash val="solid"/>
                      <a:round/>
                      <a:headEnd type="none" w="med" len="med"/>
                      <a:tailEnd type="none" w="med" len="med"/>
                    </a:lnT>
                    <a:lnB w="7620" cap="flat" cmpd="sng" algn="ctr">
                      <a:solidFill>
                        <a:srgbClr val="E09FB1"/>
                      </a:solidFill>
                      <a:prstDash val="solid"/>
                      <a:round/>
                      <a:headEnd type="none" w="med" len="med"/>
                      <a:tailEnd type="none" w="med" len="med"/>
                    </a:lnB>
                    <a:solidFill>
                      <a:srgbClr val="FFFFFF"/>
                    </a:solidFill>
                  </a:tcPr>
                </a:tc>
                <a:extLst>
                  <a:ext uri="{0D108BD9-81ED-4DB2-BD59-A6C34878D82A}">
                    <a16:rowId xmlns:a16="http://schemas.microsoft.com/office/drawing/2014/main" val="894045164"/>
                  </a:ext>
                </a:extLst>
              </a:tr>
              <a:tr h="363049">
                <a:tc>
                  <a:txBody>
                    <a:bodyPr/>
                    <a:lstStyle/>
                    <a:p>
                      <a:pPr algn="l" rtl="0" fontAlgn="base"/>
                      <a:r>
                        <a:rPr lang="en-US" sz="1800" b="0" i="0">
                          <a:solidFill>
                            <a:srgbClr val="000000"/>
                          </a:solidFill>
                          <a:effectLst/>
                          <a:latin typeface="DejaVu Sans"/>
                        </a:rPr>
                        <a:t>Oilseed Rape </a:t>
                      </a:r>
                      <a:endParaRPr lang="en-US" sz="1800" b="0" i="0">
                        <a:effectLst/>
                      </a:endParaRPr>
                    </a:p>
                  </a:txBody>
                  <a:tcPr marL="71482" marR="71482" marT="35741" marB="35741" anchor="ctr">
                    <a:lnL>
                      <a:noFill/>
                    </a:lnL>
                    <a:lnR>
                      <a:noFill/>
                    </a:lnR>
                    <a:lnT w="7620" cap="flat" cmpd="sng" algn="ctr">
                      <a:solidFill>
                        <a:srgbClr val="0094B1"/>
                      </a:solidFill>
                      <a:prstDash val="solid"/>
                      <a:round/>
                      <a:headEnd type="none" w="med" len="med"/>
                      <a:tailEnd type="none" w="med" len="med"/>
                    </a:lnT>
                    <a:lnB w="7620" cap="flat" cmpd="sng" algn="ctr">
                      <a:solidFill>
                        <a:srgbClr val="809CB1"/>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2.88 </a:t>
                      </a:r>
                      <a:endParaRPr lang="en-US" sz="1800" b="0" i="0">
                        <a:effectLst/>
                      </a:endParaRPr>
                    </a:p>
                  </a:txBody>
                  <a:tcPr marL="71482" marR="71482" marT="35741" marB="35741" anchor="ctr">
                    <a:lnL>
                      <a:noFill/>
                    </a:lnL>
                    <a:lnR>
                      <a:noFill/>
                    </a:lnR>
                    <a:lnT w="7620" cap="flat" cmpd="sng" algn="ctr">
                      <a:solidFill>
                        <a:srgbClr val="E09FB1"/>
                      </a:solidFill>
                      <a:prstDash val="solid"/>
                      <a:round/>
                      <a:headEnd type="none" w="med" len="med"/>
                      <a:tailEnd type="none" w="med" len="med"/>
                    </a:lnT>
                    <a:lnB w="7620" cap="flat" cmpd="sng" algn="ctr">
                      <a:solidFill>
                        <a:srgbClr val="2099B0"/>
                      </a:solidFill>
                      <a:prstDash val="solid"/>
                      <a:round/>
                      <a:headEnd type="none" w="med" len="med"/>
                      <a:tailEnd type="none" w="med" len="med"/>
                    </a:lnB>
                    <a:solidFill>
                      <a:srgbClr val="FFFFFF"/>
                    </a:solidFill>
                  </a:tcPr>
                </a:tc>
                <a:extLst>
                  <a:ext uri="{0D108BD9-81ED-4DB2-BD59-A6C34878D82A}">
                    <a16:rowId xmlns:a16="http://schemas.microsoft.com/office/drawing/2014/main" val="1779775497"/>
                  </a:ext>
                </a:extLst>
              </a:tr>
              <a:tr h="591913">
                <a:tc>
                  <a:txBody>
                    <a:bodyPr/>
                    <a:lstStyle/>
                    <a:p>
                      <a:pPr algn="l" rtl="0" fontAlgn="base"/>
                      <a:r>
                        <a:rPr lang="en-US" sz="1800" b="0" i="0">
                          <a:solidFill>
                            <a:srgbClr val="000000"/>
                          </a:solidFill>
                          <a:effectLst/>
                          <a:latin typeface="DejaVu Sans"/>
                        </a:rPr>
                        <a:t>Non Agricultural Managed Green Space </a:t>
                      </a:r>
                      <a:endParaRPr lang="en-US" sz="1800" b="0" i="0">
                        <a:effectLst/>
                      </a:endParaRPr>
                    </a:p>
                  </a:txBody>
                  <a:tcPr marL="71482" marR="71482" marT="35741" marB="35741" anchor="ctr">
                    <a:lnL>
                      <a:noFill/>
                    </a:lnL>
                    <a:lnR>
                      <a:noFill/>
                    </a:lnR>
                    <a:lnT w="7620" cap="flat" cmpd="sng" algn="ctr">
                      <a:solidFill>
                        <a:srgbClr val="809CB1"/>
                      </a:solidFill>
                      <a:prstDash val="solid"/>
                      <a:round/>
                      <a:headEnd type="none" w="med" len="med"/>
                      <a:tailEnd type="none" w="med" len="med"/>
                    </a:lnT>
                    <a:lnB w="7620" cap="flat" cmpd="sng" algn="ctr">
                      <a:solidFill>
                        <a:srgbClr val="E09CB0"/>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2.75 </a:t>
                      </a:r>
                      <a:endParaRPr lang="en-US" sz="1800" b="0" i="0">
                        <a:effectLst/>
                      </a:endParaRPr>
                    </a:p>
                  </a:txBody>
                  <a:tcPr marL="71482" marR="71482" marT="35741" marB="35741" anchor="ctr">
                    <a:lnL>
                      <a:noFill/>
                    </a:lnL>
                    <a:lnR>
                      <a:noFill/>
                    </a:lnR>
                    <a:lnT w="7620" cap="flat" cmpd="sng" algn="ctr">
                      <a:solidFill>
                        <a:srgbClr val="2099B0"/>
                      </a:solidFill>
                      <a:prstDash val="solid"/>
                      <a:round/>
                      <a:headEnd type="none" w="med" len="med"/>
                      <a:tailEnd type="none" w="med" len="med"/>
                    </a:lnT>
                    <a:lnB w="7620" cap="flat" cmpd="sng" algn="ctr">
                      <a:solidFill>
                        <a:srgbClr val="80A1B0"/>
                      </a:solidFill>
                      <a:prstDash val="solid"/>
                      <a:round/>
                      <a:headEnd type="none" w="med" len="med"/>
                      <a:tailEnd type="none" w="med" len="med"/>
                    </a:lnB>
                    <a:solidFill>
                      <a:srgbClr val="FFFFFF"/>
                    </a:solidFill>
                  </a:tcPr>
                </a:tc>
                <a:extLst>
                  <a:ext uri="{0D108BD9-81ED-4DB2-BD59-A6C34878D82A}">
                    <a16:rowId xmlns:a16="http://schemas.microsoft.com/office/drawing/2014/main" val="861498260"/>
                  </a:ext>
                </a:extLst>
              </a:tr>
              <a:tr h="591913">
                <a:tc>
                  <a:txBody>
                    <a:bodyPr/>
                    <a:lstStyle/>
                    <a:p>
                      <a:pPr algn="l" rtl="0" fontAlgn="base"/>
                      <a:r>
                        <a:rPr lang="en-US" sz="1800" b="0" i="0">
                          <a:solidFill>
                            <a:srgbClr val="000000"/>
                          </a:solidFill>
                          <a:effectLst/>
                          <a:latin typeface="DejaVu Sans"/>
                        </a:rPr>
                        <a:t>Non Agricultural Unmanaged Green Space </a:t>
                      </a:r>
                      <a:endParaRPr lang="en-US" sz="1800" b="0" i="0">
                        <a:effectLst/>
                      </a:endParaRPr>
                    </a:p>
                  </a:txBody>
                  <a:tcPr marL="71482" marR="71482" marT="35741" marB="35741" anchor="ctr">
                    <a:lnL>
                      <a:noFill/>
                    </a:lnL>
                    <a:lnR>
                      <a:noFill/>
                    </a:lnR>
                    <a:lnT w="7620" cap="flat" cmpd="sng" algn="ctr">
                      <a:solidFill>
                        <a:srgbClr val="E09CB0"/>
                      </a:solidFill>
                      <a:prstDash val="solid"/>
                      <a:round/>
                      <a:headEnd type="none" w="med" len="med"/>
                      <a:tailEnd type="none" w="med" len="med"/>
                    </a:lnT>
                    <a:lnB w="7620" cap="flat" cmpd="sng" algn="ctr">
                      <a:solidFill>
                        <a:srgbClr val="A0A6B0"/>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2.65 </a:t>
                      </a:r>
                      <a:endParaRPr lang="en-US" sz="1800" b="0" i="0">
                        <a:effectLst/>
                      </a:endParaRPr>
                    </a:p>
                  </a:txBody>
                  <a:tcPr marL="71482" marR="71482" marT="35741" marB="35741" anchor="ctr">
                    <a:lnL>
                      <a:noFill/>
                    </a:lnL>
                    <a:lnR>
                      <a:noFill/>
                    </a:lnR>
                    <a:lnT w="7620" cap="flat" cmpd="sng" algn="ctr">
                      <a:solidFill>
                        <a:srgbClr val="80A1B0"/>
                      </a:solidFill>
                      <a:prstDash val="solid"/>
                      <a:round/>
                      <a:headEnd type="none" w="med" len="med"/>
                      <a:tailEnd type="none" w="med" len="med"/>
                    </a:lnT>
                    <a:lnB w="7620" cap="flat" cmpd="sng" algn="ctr">
                      <a:solidFill>
                        <a:srgbClr val="E0AEB0"/>
                      </a:solidFill>
                      <a:prstDash val="solid"/>
                      <a:round/>
                      <a:headEnd type="none" w="med" len="med"/>
                      <a:tailEnd type="none" w="med" len="med"/>
                    </a:lnB>
                    <a:solidFill>
                      <a:srgbClr val="FFFFFF"/>
                    </a:solidFill>
                  </a:tcPr>
                </a:tc>
                <a:extLst>
                  <a:ext uri="{0D108BD9-81ED-4DB2-BD59-A6C34878D82A}">
                    <a16:rowId xmlns:a16="http://schemas.microsoft.com/office/drawing/2014/main" val="670205987"/>
                  </a:ext>
                </a:extLst>
              </a:tr>
              <a:tr h="363049">
                <a:tc>
                  <a:txBody>
                    <a:bodyPr/>
                    <a:lstStyle/>
                    <a:p>
                      <a:pPr algn="l" rtl="0" fontAlgn="base"/>
                      <a:r>
                        <a:rPr lang="en-US" sz="1800" b="0" i="0">
                          <a:solidFill>
                            <a:srgbClr val="000000"/>
                          </a:solidFill>
                          <a:effectLst/>
                          <a:latin typeface="DejaVu Sans"/>
                        </a:rPr>
                        <a:t>Other Agricultural </a:t>
                      </a:r>
                      <a:endParaRPr lang="en-US" sz="1800" b="0" i="0">
                        <a:effectLst/>
                      </a:endParaRPr>
                    </a:p>
                  </a:txBody>
                  <a:tcPr marL="71482" marR="71482" marT="35741" marB="35741" anchor="ctr">
                    <a:lnL>
                      <a:noFill/>
                    </a:lnL>
                    <a:lnR>
                      <a:noFill/>
                    </a:lnR>
                    <a:lnT w="7620" cap="flat" cmpd="sng" algn="ctr">
                      <a:solidFill>
                        <a:srgbClr val="A0A6B0"/>
                      </a:solidFill>
                      <a:prstDash val="solid"/>
                      <a:round/>
                      <a:headEnd type="none" w="med" len="med"/>
                      <a:tailEnd type="none" w="med" len="med"/>
                    </a:lnT>
                    <a:lnB w="7620" cap="flat" cmpd="sng" algn="ctr">
                      <a:solidFill>
                        <a:srgbClr val="D064EB"/>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1.52 </a:t>
                      </a:r>
                      <a:endParaRPr lang="en-US" sz="1800" b="0" i="0">
                        <a:effectLst/>
                      </a:endParaRPr>
                    </a:p>
                  </a:txBody>
                  <a:tcPr marL="71482" marR="71482" marT="35741" marB="35741" anchor="ctr">
                    <a:lnL>
                      <a:noFill/>
                    </a:lnL>
                    <a:lnR>
                      <a:noFill/>
                    </a:lnR>
                    <a:lnT w="7620" cap="flat" cmpd="sng" algn="ctr">
                      <a:solidFill>
                        <a:srgbClr val="E0AEB0"/>
                      </a:solidFill>
                      <a:prstDash val="solid"/>
                      <a:round/>
                      <a:headEnd type="none" w="med" len="med"/>
                      <a:tailEnd type="none" w="med" len="med"/>
                    </a:lnT>
                    <a:lnB w="7620" cap="flat" cmpd="sng" algn="ctr">
                      <a:solidFill>
                        <a:srgbClr val="D062EB"/>
                      </a:solidFill>
                      <a:prstDash val="solid"/>
                      <a:round/>
                      <a:headEnd type="none" w="med" len="med"/>
                      <a:tailEnd type="none" w="med" len="med"/>
                    </a:lnB>
                    <a:solidFill>
                      <a:srgbClr val="FFFFFF"/>
                    </a:solidFill>
                  </a:tcPr>
                </a:tc>
                <a:extLst>
                  <a:ext uri="{0D108BD9-81ED-4DB2-BD59-A6C34878D82A}">
                    <a16:rowId xmlns:a16="http://schemas.microsoft.com/office/drawing/2014/main" val="2153188501"/>
                  </a:ext>
                </a:extLst>
              </a:tr>
              <a:tr h="363049">
                <a:tc>
                  <a:txBody>
                    <a:bodyPr/>
                    <a:lstStyle/>
                    <a:p>
                      <a:pPr algn="l" rtl="0" fontAlgn="base"/>
                      <a:r>
                        <a:rPr lang="en-US" sz="1800" b="0" i="0">
                          <a:solidFill>
                            <a:srgbClr val="000000"/>
                          </a:solidFill>
                          <a:effectLst/>
                          <a:latin typeface="DejaVu Sans"/>
                        </a:rPr>
                        <a:t>Water </a:t>
                      </a:r>
                      <a:endParaRPr lang="en-US" sz="1800" b="0" i="0">
                        <a:effectLst/>
                      </a:endParaRPr>
                    </a:p>
                  </a:txBody>
                  <a:tcPr marL="71482" marR="71482" marT="35741" marB="35741" anchor="ctr">
                    <a:lnL>
                      <a:noFill/>
                    </a:lnL>
                    <a:lnR>
                      <a:noFill/>
                    </a:lnR>
                    <a:lnT w="7620" cap="flat" cmpd="sng" algn="ctr">
                      <a:solidFill>
                        <a:srgbClr val="D064EB"/>
                      </a:solidFill>
                      <a:prstDash val="solid"/>
                      <a:round/>
                      <a:headEnd type="none" w="med" len="med"/>
                      <a:tailEnd type="none" w="med" len="med"/>
                    </a:lnT>
                    <a:lnB w="22860" cap="flat" cmpd="sng" algn="ctr">
                      <a:solidFill>
                        <a:srgbClr val="D064EB"/>
                      </a:solidFill>
                      <a:prstDash val="solid"/>
                      <a:round/>
                      <a:headEnd type="none" w="med" len="med"/>
                      <a:tailEnd type="none" w="med" len="med"/>
                    </a:lnB>
                    <a:solidFill>
                      <a:srgbClr val="FFFFFF"/>
                    </a:solidFill>
                  </a:tcPr>
                </a:tc>
                <a:tc>
                  <a:txBody>
                    <a:bodyPr/>
                    <a:lstStyle/>
                    <a:p>
                      <a:pPr algn="r" rtl="0" fontAlgn="base"/>
                      <a:r>
                        <a:rPr lang="en-US" sz="1800" b="0" i="0" dirty="0">
                          <a:solidFill>
                            <a:srgbClr val="000000"/>
                          </a:solidFill>
                          <a:effectLst/>
                          <a:latin typeface="DejaVu Sans"/>
                        </a:rPr>
                        <a:t>0.16 </a:t>
                      </a:r>
                      <a:endParaRPr lang="en-US" sz="1800" b="0" i="0" dirty="0">
                        <a:effectLst/>
                      </a:endParaRPr>
                    </a:p>
                  </a:txBody>
                  <a:tcPr marL="71482" marR="71482" marT="35741" marB="35741" anchor="ctr">
                    <a:lnL>
                      <a:noFill/>
                    </a:lnL>
                    <a:lnR>
                      <a:noFill/>
                    </a:lnR>
                    <a:lnT w="7620" cap="flat" cmpd="sng" algn="ctr">
                      <a:solidFill>
                        <a:srgbClr val="D062EB"/>
                      </a:solidFill>
                      <a:prstDash val="solid"/>
                      <a:round/>
                      <a:headEnd type="none" w="med" len="med"/>
                      <a:tailEnd type="none" w="med" len="med"/>
                    </a:lnT>
                    <a:lnB w="22860" cap="flat" cmpd="sng" algn="ctr">
                      <a:solidFill>
                        <a:srgbClr val="D062EB"/>
                      </a:solidFill>
                      <a:prstDash val="solid"/>
                      <a:round/>
                      <a:headEnd type="none" w="med" len="med"/>
                      <a:tailEnd type="none" w="med" len="med"/>
                    </a:lnB>
                    <a:solidFill>
                      <a:srgbClr val="FFFFFF"/>
                    </a:solidFill>
                  </a:tcPr>
                </a:tc>
                <a:extLst>
                  <a:ext uri="{0D108BD9-81ED-4DB2-BD59-A6C34878D82A}">
                    <a16:rowId xmlns:a16="http://schemas.microsoft.com/office/drawing/2014/main" val="2561168793"/>
                  </a:ext>
                </a:extLst>
              </a:tr>
            </a:tbl>
          </a:graphicData>
        </a:graphic>
      </p:graphicFrame>
      <p:graphicFrame>
        <p:nvGraphicFramePr>
          <p:cNvPr id="3" name="Table 2">
            <a:extLst>
              <a:ext uri="{FF2B5EF4-FFF2-40B4-BE49-F238E27FC236}">
                <a16:creationId xmlns:a16="http://schemas.microsoft.com/office/drawing/2014/main" id="{06AD353F-4DFE-44FC-A831-348EC70F1D56}"/>
              </a:ext>
            </a:extLst>
          </p:cNvPr>
          <p:cNvGraphicFramePr>
            <a:graphicFrameLocks noGrp="1"/>
          </p:cNvGraphicFramePr>
          <p:nvPr>
            <p:extLst>
              <p:ext uri="{D42A27DB-BD31-4B8C-83A1-F6EECF244321}">
                <p14:modId xmlns:p14="http://schemas.microsoft.com/office/powerpoint/2010/main" val="3476716818"/>
              </p:ext>
            </p:extLst>
          </p:nvPr>
        </p:nvGraphicFramePr>
        <p:xfrm>
          <a:off x="6315922" y="1167713"/>
          <a:ext cx="5258762" cy="4965416"/>
        </p:xfrm>
        <a:graphic>
          <a:graphicData uri="http://schemas.openxmlformats.org/drawingml/2006/table">
            <a:tbl>
              <a:tblPr/>
              <a:tblGrid>
                <a:gridCol w="3494641">
                  <a:extLst>
                    <a:ext uri="{9D8B030D-6E8A-4147-A177-3AD203B41FA5}">
                      <a16:colId xmlns:a16="http://schemas.microsoft.com/office/drawing/2014/main" val="115452936"/>
                    </a:ext>
                  </a:extLst>
                </a:gridCol>
                <a:gridCol w="1764121">
                  <a:extLst>
                    <a:ext uri="{9D8B030D-6E8A-4147-A177-3AD203B41FA5}">
                      <a16:colId xmlns:a16="http://schemas.microsoft.com/office/drawing/2014/main" val="3120594683"/>
                    </a:ext>
                  </a:extLst>
                </a:gridCol>
              </a:tblGrid>
              <a:tr h="1031732">
                <a:tc>
                  <a:txBody>
                    <a:bodyPr/>
                    <a:lstStyle/>
                    <a:p>
                      <a:pPr algn="l" rtl="0" fontAlgn="base"/>
                      <a:r>
                        <a:rPr lang="en-US" sz="1800" b="1" i="0" dirty="0">
                          <a:solidFill>
                            <a:srgbClr val="000000"/>
                          </a:solidFill>
                          <a:effectLst/>
                          <a:latin typeface="DejaVu Sans"/>
                        </a:rPr>
                        <a:t>Land-use</a:t>
                      </a:r>
                      <a:r>
                        <a:rPr lang="en-US" sz="1800" b="0" i="0" dirty="0">
                          <a:solidFill>
                            <a:srgbClr val="000000"/>
                          </a:solidFill>
                          <a:effectLst/>
                          <a:latin typeface="DejaVu Sans"/>
                        </a:rPr>
                        <a:t> </a:t>
                      </a:r>
                      <a:endParaRPr lang="en-US" sz="1800" b="0" i="0" dirty="0">
                        <a:effectLst/>
                      </a:endParaRPr>
                    </a:p>
                  </a:txBody>
                  <a:tcPr marL="88736" marR="88736" marT="44368" marB="44368" anchor="ctr">
                    <a:lnL>
                      <a:noFill/>
                    </a:lnL>
                    <a:lnR>
                      <a:noFill/>
                    </a:lnR>
                    <a:lnT w="22860" cap="flat" cmpd="sng" algn="ctr">
                      <a:solidFill>
                        <a:srgbClr val="20765E"/>
                      </a:solidFill>
                      <a:prstDash val="solid"/>
                      <a:round/>
                      <a:headEnd type="none" w="med" len="med"/>
                      <a:tailEnd type="none" w="med" len="med"/>
                    </a:lnT>
                    <a:lnB w="22860" cap="flat" cmpd="sng" algn="ctr">
                      <a:solidFill>
                        <a:srgbClr val="20765E"/>
                      </a:solidFill>
                      <a:prstDash val="solid"/>
                      <a:round/>
                      <a:headEnd type="none" w="med" len="med"/>
                      <a:tailEnd type="none" w="med" len="med"/>
                    </a:lnB>
                    <a:solidFill>
                      <a:srgbClr val="FFFFFF"/>
                    </a:solidFill>
                  </a:tcPr>
                </a:tc>
                <a:tc>
                  <a:txBody>
                    <a:bodyPr/>
                    <a:lstStyle/>
                    <a:p>
                      <a:pPr algn="r" rtl="0" fontAlgn="base"/>
                      <a:r>
                        <a:rPr lang="en-US" sz="1800" b="1" i="0" dirty="0">
                          <a:solidFill>
                            <a:srgbClr val="000000"/>
                          </a:solidFill>
                          <a:effectLst/>
                          <a:latin typeface="DejaVu Sans"/>
                        </a:rPr>
                        <a:t>% coverage</a:t>
                      </a:r>
                      <a:r>
                        <a:rPr lang="en-US" sz="1800" b="0" i="0" dirty="0">
                          <a:solidFill>
                            <a:srgbClr val="000000"/>
                          </a:solidFill>
                          <a:effectLst/>
                          <a:latin typeface="DejaVu Sans"/>
                        </a:rPr>
                        <a:t> </a:t>
                      </a:r>
                      <a:endParaRPr lang="en-US" sz="1800" b="0" i="0" dirty="0">
                        <a:effectLst/>
                      </a:endParaRPr>
                    </a:p>
                  </a:txBody>
                  <a:tcPr marL="88736" marR="88736" marT="44368" marB="44368" anchor="ctr">
                    <a:lnL>
                      <a:noFill/>
                    </a:lnL>
                    <a:lnR>
                      <a:noFill/>
                    </a:lnR>
                    <a:lnT w="22860" cap="flat" cmpd="sng" algn="ctr">
                      <a:solidFill>
                        <a:srgbClr val="40765E"/>
                      </a:solidFill>
                      <a:prstDash val="solid"/>
                      <a:round/>
                      <a:headEnd type="none" w="med" len="med"/>
                      <a:tailEnd type="none" w="med" len="med"/>
                    </a:lnT>
                    <a:lnB w="22860" cap="flat" cmpd="sng" algn="ctr">
                      <a:solidFill>
                        <a:srgbClr val="40765E"/>
                      </a:solidFill>
                      <a:prstDash val="solid"/>
                      <a:round/>
                      <a:headEnd type="none" w="med" len="med"/>
                      <a:tailEnd type="none" w="med" len="med"/>
                    </a:lnB>
                    <a:solidFill>
                      <a:srgbClr val="FFFFFF"/>
                    </a:solidFill>
                  </a:tcPr>
                </a:tc>
                <a:extLst>
                  <a:ext uri="{0D108BD9-81ED-4DB2-BD59-A6C34878D82A}">
                    <a16:rowId xmlns:a16="http://schemas.microsoft.com/office/drawing/2014/main" val="2010834863"/>
                  </a:ext>
                </a:extLst>
              </a:tr>
              <a:tr h="455709">
                <a:tc>
                  <a:txBody>
                    <a:bodyPr/>
                    <a:lstStyle/>
                    <a:p>
                      <a:pPr algn="l" rtl="0" fontAlgn="base"/>
                      <a:r>
                        <a:rPr lang="en-US" sz="1800" b="1" i="0" dirty="0">
                          <a:solidFill>
                            <a:srgbClr val="000000"/>
                          </a:solidFill>
                          <a:effectLst/>
                          <a:latin typeface="DejaVu Sans"/>
                        </a:rPr>
                        <a:t>Sparse Residential </a:t>
                      </a:r>
                      <a:endParaRPr lang="en-US" sz="1800" b="1" i="0" dirty="0">
                        <a:effectLst/>
                      </a:endParaRPr>
                    </a:p>
                  </a:txBody>
                  <a:tcPr marL="88736" marR="88736" marT="44368" marB="44368" anchor="ctr">
                    <a:lnL>
                      <a:noFill/>
                    </a:lnL>
                    <a:lnR>
                      <a:noFill/>
                    </a:lnR>
                    <a:lnT w="22860" cap="flat" cmpd="sng" algn="ctr">
                      <a:solidFill>
                        <a:srgbClr val="20765E"/>
                      </a:solidFill>
                      <a:prstDash val="solid"/>
                      <a:round/>
                      <a:headEnd type="none" w="med" len="med"/>
                      <a:tailEnd type="none" w="med" len="med"/>
                    </a:lnT>
                    <a:lnB w="7620" cap="flat" cmpd="sng" algn="ctr">
                      <a:solidFill>
                        <a:srgbClr val="40895E"/>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34.80 </a:t>
                      </a:r>
                      <a:endParaRPr lang="en-US" sz="1800" b="0" i="0">
                        <a:effectLst/>
                      </a:endParaRPr>
                    </a:p>
                  </a:txBody>
                  <a:tcPr marL="88736" marR="88736" marT="44368" marB="44368" anchor="ctr">
                    <a:lnL>
                      <a:noFill/>
                    </a:lnL>
                    <a:lnR>
                      <a:noFill/>
                    </a:lnR>
                    <a:lnT w="22860" cap="flat" cmpd="sng" algn="ctr">
                      <a:solidFill>
                        <a:srgbClr val="40765E"/>
                      </a:solidFill>
                      <a:prstDash val="solid"/>
                      <a:round/>
                      <a:headEnd type="none" w="med" len="med"/>
                      <a:tailEnd type="none" w="med" len="med"/>
                    </a:lnT>
                    <a:lnB w="7620" cap="flat" cmpd="sng" algn="ctr">
                      <a:solidFill>
                        <a:srgbClr val="008D5E"/>
                      </a:solidFill>
                      <a:prstDash val="solid"/>
                      <a:round/>
                      <a:headEnd type="none" w="med" len="med"/>
                      <a:tailEnd type="none" w="med" len="med"/>
                    </a:lnB>
                    <a:solidFill>
                      <a:srgbClr val="FFFFFF"/>
                    </a:solidFill>
                  </a:tcPr>
                </a:tc>
                <a:extLst>
                  <a:ext uri="{0D108BD9-81ED-4DB2-BD59-A6C34878D82A}">
                    <a16:rowId xmlns:a16="http://schemas.microsoft.com/office/drawing/2014/main" val="2283056510"/>
                  </a:ext>
                </a:extLst>
              </a:tr>
              <a:tr h="455709">
                <a:tc>
                  <a:txBody>
                    <a:bodyPr/>
                    <a:lstStyle/>
                    <a:p>
                      <a:pPr algn="l" rtl="0" fontAlgn="base"/>
                      <a:r>
                        <a:rPr lang="en-US" sz="1800" b="1" i="0">
                          <a:solidFill>
                            <a:srgbClr val="000000"/>
                          </a:solidFill>
                          <a:effectLst/>
                          <a:latin typeface="DejaVu Sans"/>
                        </a:rPr>
                        <a:t>Continuous Central </a:t>
                      </a:r>
                      <a:endParaRPr lang="en-US" sz="1800" b="1" i="0">
                        <a:effectLst/>
                      </a:endParaRPr>
                    </a:p>
                  </a:txBody>
                  <a:tcPr marL="88736" marR="88736" marT="44368" marB="44368" anchor="ctr">
                    <a:lnL>
                      <a:noFill/>
                    </a:lnL>
                    <a:lnR>
                      <a:noFill/>
                    </a:lnR>
                    <a:lnT w="7620" cap="flat" cmpd="sng" algn="ctr">
                      <a:solidFill>
                        <a:srgbClr val="40895E"/>
                      </a:solidFill>
                      <a:prstDash val="solid"/>
                      <a:round/>
                      <a:headEnd type="none" w="med" len="med"/>
                      <a:tailEnd type="none" w="med" len="med"/>
                    </a:lnT>
                    <a:lnB w="7620" cap="flat" cmpd="sng" algn="ctr">
                      <a:solidFill>
                        <a:srgbClr val="20955E"/>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24.30 </a:t>
                      </a:r>
                      <a:endParaRPr lang="en-US" sz="1800" b="0" i="0">
                        <a:effectLst/>
                      </a:endParaRPr>
                    </a:p>
                  </a:txBody>
                  <a:tcPr marL="88736" marR="88736" marT="44368" marB="44368" anchor="ctr">
                    <a:lnL>
                      <a:noFill/>
                    </a:lnL>
                    <a:lnR>
                      <a:noFill/>
                    </a:lnR>
                    <a:lnT w="7620" cap="flat" cmpd="sng" algn="ctr">
                      <a:solidFill>
                        <a:srgbClr val="008D5E"/>
                      </a:solidFill>
                      <a:prstDash val="solid"/>
                      <a:round/>
                      <a:headEnd type="none" w="med" len="med"/>
                      <a:tailEnd type="none" w="med" len="med"/>
                    </a:lnT>
                    <a:lnB w="7620" cap="flat" cmpd="sng" algn="ctr">
                      <a:solidFill>
                        <a:srgbClr val="60945E"/>
                      </a:solidFill>
                      <a:prstDash val="solid"/>
                      <a:round/>
                      <a:headEnd type="none" w="med" len="med"/>
                      <a:tailEnd type="none" w="med" len="med"/>
                    </a:lnB>
                    <a:solidFill>
                      <a:srgbClr val="FFFFFF"/>
                    </a:solidFill>
                  </a:tcPr>
                </a:tc>
                <a:extLst>
                  <a:ext uri="{0D108BD9-81ED-4DB2-BD59-A6C34878D82A}">
                    <a16:rowId xmlns:a16="http://schemas.microsoft.com/office/drawing/2014/main" val="3368118041"/>
                  </a:ext>
                </a:extLst>
              </a:tr>
              <a:tr h="455709">
                <a:tc>
                  <a:txBody>
                    <a:bodyPr/>
                    <a:lstStyle/>
                    <a:p>
                      <a:pPr algn="l" rtl="0" fontAlgn="base"/>
                      <a:r>
                        <a:rPr lang="en-US" sz="1800" b="1" i="0" dirty="0">
                          <a:solidFill>
                            <a:srgbClr val="000000"/>
                          </a:solidFill>
                          <a:effectLst/>
                          <a:latin typeface="DejaVu Sans"/>
                        </a:rPr>
                        <a:t>Dense Residential </a:t>
                      </a:r>
                      <a:endParaRPr lang="en-US" sz="1800" b="1" i="0" dirty="0">
                        <a:effectLst/>
                      </a:endParaRPr>
                    </a:p>
                  </a:txBody>
                  <a:tcPr marL="88736" marR="88736" marT="44368" marB="44368" anchor="ctr">
                    <a:lnL>
                      <a:noFill/>
                    </a:lnL>
                    <a:lnR>
                      <a:noFill/>
                    </a:lnR>
                    <a:lnT w="7620" cap="flat" cmpd="sng" algn="ctr">
                      <a:solidFill>
                        <a:srgbClr val="20955E"/>
                      </a:solidFill>
                      <a:prstDash val="solid"/>
                      <a:round/>
                      <a:headEnd type="none" w="med" len="med"/>
                      <a:tailEnd type="none" w="med" len="med"/>
                    </a:lnT>
                    <a:lnB w="7620" cap="flat" cmpd="sng" algn="ctr">
                      <a:solidFill>
                        <a:srgbClr val="00995E"/>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21.80 </a:t>
                      </a:r>
                      <a:endParaRPr lang="en-US" sz="1800" b="0" i="0">
                        <a:effectLst/>
                      </a:endParaRPr>
                    </a:p>
                  </a:txBody>
                  <a:tcPr marL="88736" marR="88736" marT="44368" marB="44368" anchor="ctr">
                    <a:lnL>
                      <a:noFill/>
                    </a:lnL>
                    <a:lnR>
                      <a:noFill/>
                    </a:lnR>
                    <a:lnT w="7620" cap="flat" cmpd="sng" algn="ctr">
                      <a:solidFill>
                        <a:srgbClr val="60945E"/>
                      </a:solidFill>
                      <a:prstDash val="solid"/>
                      <a:round/>
                      <a:headEnd type="none" w="med" len="med"/>
                      <a:tailEnd type="none" w="med" len="med"/>
                    </a:lnT>
                    <a:lnB w="7620" cap="flat" cmpd="sng" algn="ctr">
                      <a:solidFill>
                        <a:srgbClr val="20A35E"/>
                      </a:solidFill>
                      <a:prstDash val="solid"/>
                      <a:round/>
                      <a:headEnd type="none" w="med" len="med"/>
                      <a:tailEnd type="none" w="med" len="med"/>
                    </a:lnB>
                    <a:solidFill>
                      <a:srgbClr val="FFFFFF"/>
                    </a:solidFill>
                  </a:tcPr>
                </a:tc>
                <a:extLst>
                  <a:ext uri="{0D108BD9-81ED-4DB2-BD59-A6C34878D82A}">
                    <a16:rowId xmlns:a16="http://schemas.microsoft.com/office/drawing/2014/main" val="3915216746"/>
                  </a:ext>
                </a:extLst>
              </a:tr>
              <a:tr h="743721">
                <a:tc>
                  <a:txBody>
                    <a:bodyPr/>
                    <a:lstStyle/>
                    <a:p>
                      <a:pPr algn="l" rtl="0" fontAlgn="base"/>
                      <a:r>
                        <a:rPr lang="en-US" sz="1800" b="0" i="0">
                          <a:solidFill>
                            <a:srgbClr val="000000"/>
                          </a:solidFill>
                          <a:effectLst/>
                          <a:latin typeface="DejaVu Sans"/>
                        </a:rPr>
                        <a:t>Parks Allotments Cemeteries </a:t>
                      </a:r>
                      <a:endParaRPr lang="en-US" sz="1800" b="0" i="0">
                        <a:effectLst/>
                      </a:endParaRPr>
                    </a:p>
                  </a:txBody>
                  <a:tcPr marL="88736" marR="88736" marT="44368" marB="44368" anchor="ctr">
                    <a:lnL>
                      <a:noFill/>
                    </a:lnL>
                    <a:lnR>
                      <a:noFill/>
                    </a:lnR>
                    <a:lnT w="7620" cap="flat" cmpd="sng" algn="ctr">
                      <a:solidFill>
                        <a:srgbClr val="00995E"/>
                      </a:solidFill>
                      <a:prstDash val="solid"/>
                      <a:round/>
                      <a:headEnd type="none" w="med" len="med"/>
                      <a:tailEnd type="none" w="med" len="med"/>
                    </a:lnT>
                    <a:lnB w="7620" cap="flat" cmpd="sng" algn="ctr">
                      <a:solidFill>
                        <a:srgbClr val="E0A55E"/>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7.88 </a:t>
                      </a:r>
                      <a:endParaRPr lang="en-US" sz="1800" b="0" i="0">
                        <a:effectLst/>
                      </a:endParaRPr>
                    </a:p>
                  </a:txBody>
                  <a:tcPr marL="88736" marR="88736" marT="44368" marB="44368" anchor="ctr">
                    <a:lnL>
                      <a:noFill/>
                    </a:lnL>
                    <a:lnR>
                      <a:noFill/>
                    </a:lnR>
                    <a:lnT w="7620" cap="flat" cmpd="sng" algn="ctr">
                      <a:solidFill>
                        <a:srgbClr val="20A35E"/>
                      </a:solidFill>
                      <a:prstDash val="solid"/>
                      <a:round/>
                      <a:headEnd type="none" w="med" len="med"/>
                      <a:tailEnd type="none" w="med" len="med"/>
                    </a:lnT>
                    <a:lnB w="7620" cap="flat" cmpd="sng" algn="ctr">
                      <a:solidFill>
                        <a:srgbClr val="20B05E"/>
                      </a:solidFill>
                      <a:prstDash val="solid"/>
                      <a:round/>
                      <a:headEnd type="none" w="med" len="med"/>
                      <a:tailEnd type="none" w="med" len="med"/>
                    </a:lnB>
                    <a:solidFill>
                      <a:srgbClr val="FFFFFF"/>
                    </a:solidFill>
                  </a:tcPr>
                </a:tc>
                <a:extLst>
                  <a:ext uri="{0D108BD9-81ED-4DB2-BD59-A6C34878D82A}">
                    <a16:rowId xmlns:a16="http://schemas.microsoft.com/office/drawing/2014/main" val="443118272"/>
                  </a:ext>
                </a:extLst>
              </a:tr>
              <a:tr h="455709">
                <a:tc>
                  <a:txBody>
                    <a:bodyPr/>
                    <a:lstStyle/>
                    <a:p>
                      <a:pPr algn="l" rtl="0" fontAlgn="base"/>
                      <a:r>
                        <a:rPr lang="en-US" sz="1800" b="0" i="0">
                          <a:solidFill>
                            <a:srgbClr val="000000"/>
                          </a:solidFill>
                          <a:effectLst/>
                          <a:latin typeface="DejaVu Sans"/>
                        </a:rPr>
                        <a:t>Woodland </a:t>
                      </a:r>
                      <a:endParaRPr lang="en-US" sz="1800" b="0" i="0">
                        <a:effectLst/>
                      </a:endParaRPr>
                    </a:p>
                  </a:txBody>
                  <a:tcPr marL="88736" marR="88736" marT="44368" marB="44368" anchor="ctr">
                    <a:lnL>
                      <a:noFill/>
                    </a:lnL>
                    <a:lnR>
                      <a:noFill/>
                    </a:lnR>
                    <a:lnT w="7620" cap="flat" cmpd="sng" algn="ctr">
                      <a:solidFill>
                        <a:srgbClr val="E0A55E"/>
                      </a:solidFill>
                      <a:prstDash val="solid"/>
                      <a:round/>
                      <a:headEnd type="none" w="med" len="med"/>
                      <a:tailEnd type="none" w="med" len="med"/>
                    </a:lnT>
                    <a:lnB w="7620" cap="flat" cmpd="sng" algn="ctr">
                      <a:solidFill>
                        <a:srgbClr val="E0BA5E"/>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4.22 </a:t>
                      </a:r>
                      <a:endParaRPr lang="en-US" sz="1800" b="0" i="0">
                        <a:effectLst/>
                      </a:endParaRPr>
                    </a:p>
                  </a:txBody>
                  <a:tcPr marL="88736" marR="88736" marT="44368" marB="44368" anchor="ctr">
                    <a:lnL>
                      <a:noFill/>
                    </a:lnL>
                    <a:lnR>
                      <a:noFill/>
                    </a:lnR>
                    <a:lnT w="7620" cap="flat" cmpd="sng" algn="ctr">
                      <a:solidFill>
                        <a:srgbClr val="20B05E"/>
                      </a:solidFill>
                      <a:prstDash val="solid"/>
                      <a:round/>
                      <a:headEnd type="none" w="med" len="med"/>
                      <a:tailEnd type="none" w="med" len="med"/>
                    </a:lnT>
                    <a:lnB w="7620" cap="flat" cmpd="sng" algn="ctr">
                      <a:solidFill>
                        <a:srgbClr val="80B65E"/>
                      </a:solidFill>
                      <a:prstDash val="solid"/>
                      <a:round/>
                      <a:headEnd type="none" w="med" len="med"/>
                      <a:tailEnd type="none" w="med" len="med"/>
                    </a:lnB>
                    <a:solidFill>
                      <a:srgbClr val="FFFFFF"/>
                    </a:solidFill>
                  </a:tcPr>
                </a:tc>
                <a:extLst>
                  <a:ext uri="{0D108BD9-81ED-4DB2-BD59-A6C34878D82A}">
                    <a16:rowId xmlns:a16="http://schemas.microsoft.com/office/drawing/2014/main" val="3987415259"/>
                  </a:ext>
                </a:extLst>
              </a:tr>
              <a:tr h="455709">
                <a:tc>
                  <a:txBody>
                    <a:bodyPr/>
                    <a:lstStyle/>
                    <a:p>
                      <a:pPr algn="l" rtl="0" fontAlgn="base"/>
                      <a:r>
                        <a:rPr lang="en-US" sz="1800" b="0" i="0">
                          <a:solidFill>
                            <a:srgbClr val="000000"/>
                          </a:solidFill>
                          <a:effectLst/>
                          <a:latin typeface="DejaVu Sans"/>
                        </a:rPr>
                        <a:t>Water </a:t>
                      </a:r>
                      <a:endParaRPr lang="en-US" sz="1800" b="0" i="0">
                        <a:effectLst/>
                      </a:endParaRPr>
                    </a:p>
                  </a:txBody>
                  <a:tcPr marL="88736" marR="88736" marT="44368" marB="44368" anchor="ctr">
                    <a:lnL>
                      <a:noFill/>
                    </a:lnL>
                    <a:lnR>
                      <a:noFill/>
                    </a:lnR>
                    <a:lnT w="7620" cap="flat" cmpd="sng" algn="ctr">
                      <a:solidFill>
                        <a:srgbClr val="E0BA5E"/>
                      </a:solidFill>
                      <a:prstDash val="solid"/>
                      <a:round/>
                      <a:headEnd type="none" w="med" len="med"/>
                      <a:tailEnd type="none" w="med" len="med"/>
                    </a:lnT>
                    <a:lnB w="7620" cap="flat" cmpd="sng" algn="ctr">
                      <a:solidFill>
                        <a:srgbClr val="80C55D"/>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3.36 </a:t>
                      </a:r>
                      <a:endParaRPr lang="en-US" sz="1800" b="0" i="0">
                        <a:effectLst/>
                      </a:endParaRPr>
                    </a:p>
                  </a:txBody>
                  <a:tcPr marL="88736" marR="88736" marT="44368" marB="44368" anchor="ctr">
                    <a:lnL>
                      <a:noFill/>
                    </a:lnL>
                    <a:lnR>
                      <a:noFill/>
                    </a:lnR>
                    <a:lnT w="7620" cap="flat" cmpd="sng" algn="ctr">
                      <a:solidFill>
                        <a:srgbClr val="80B65E"/>
                      </a:solidFill>
                      <a:prstDash val="solid"/>
                      <a:round/>
                      <a:headEnd type="none" w="med" len="med"/>
                      <a:tailEnd type="none" w="med" len="med"/>
                    </a:lnT>
                    <a:lnB w="7620" cap="flat" cmpd="sng" algn="ctr">
                      <a:solidFill>
                        <a:srgbClr val="80C55D"/>
                      </a:solidFill>
                      <a:prstDash val="solid"/>
                      <a:round/>
                      <a:headEnd type="none" w="med" len="med"/>
                      <a:tailEnd type="none" w="med" len="med"/>
                    </a:lnB>
                    <a:solidFill>
                      <a:srgbClr val="FFFFFF"/>
                    </a:solidFill>
                  </a:tcPr>
                </a:tc>
                <a:extLst>
                  <a:ext uri="{0D108BD9-81ED-4DB2-BD59-A6C34878D82A}">
                    <a16:rowId xmlns:a16="http://schemas.microsoft.com/office/drawing/2014/main" val="2092688652"/>
                  </a:ext>
                </a:extLst>
              </a:tr>
              <a:tr h="455709">
                <a:tc>
                  <a:txBody>
                    <a:bodyPr/>
                    <a:lstStyle/>
                    <a:p>
                      <a:pPr algn="l" rtl="0" fontAlgn="base"/>
                      <a:r>
                        <a:rPr lang="en-US" sz="1800" b="0" i="0">
                          <a:solidFill>
                            <a:srgbClr val="000000"/>
                          </a:solidFill>
                          <a:effectLst/>
                          <a:latin typeface="DejaVu Sans"/>
                        </a:rPr>
                        <a:t>Amenity Grassland </a:t>
                      </a:r>
                      <a:endParaRPr lang="en-US" sz="1800" b="0" i="0">
                        <a:effectLst/>
                      </a:endParaRPr>
                    </a:p>
                  </a:txBody>
                  <a:tcPr marL="88736" marR="88736" marT="44368" marB="44368" anchor="ctr">
                    <a:lnL>
                      <a:noFill/>
                    </a:lnL>
                    <a:lnR>
                      <a:noFill/>
                    </a:lnR>
                    <a:lnT w="7620" cap="flat" cmpd="sng" algn="ctr">
                      <a:solidFill>
                        <a:srgbClr val="80C55D"/>
                      </a:solidFill>
                      <a:prstDash val="solid"/>
                      <a:round/>
                      <a:headEnd type="none" w="med" len="med"/>
                      <a:tailEnd type="none" w="med" len="med"/>
                    </a:lnT>
                    <a:lnB w="7620" cap="flat" cmpd="sng" algn="ctr">
                      <a:solidFill>
                        <a:srgbClr val="00BE5D"/>
                      </a:solidFill>
                      <a:prstDash val="solid"/>
                      <a:round/>
                      <a:headEnd type="none" w="med" len="med"/>
                      <a:tailEnd type="none" w="med" len="med"/>
                    </a:lnB>
                    <a:solidFill>
                      <a:srgbClr val="FFFFFF"/>
                    </a:solidFill>
                  </a:tcPr>
                </a:tc>
                <a:tc>
                  <a:txBody>
                    <a:bodyPr/>
                    <a:lstStyle/>
                    <a:p>
                      <a:pPr algn="r" rtl="0" fontAlgn="base"/>
                      <a:r>
                        <a:rPr lang="en-US" sz="1800" b="0" i="0">
                          <a:solidFill>
                            <a:srgbClr val="000000"/>
                          </a:solidFill>
                          <a:effectLst/>
                          <a:latin typeface="DejaVu Sans"/>
                        </a:rPr>
                        <a:t>2.62 </a:t>
                      </a:r>
                      <a:endParaRPr lang="en-US" sz="1800" b="0" i="0">
                        <a:effectLst/>
                      </a:endParaRPr>
                    </a:p>
                  </a:txBody>
                  <a:tcPr marL="88736" marR="88736" marT="44368" marB="44368" anchor="ctr">
                    <a:lnL>
                      <a:noFill/>
                    </a:lnL>
                    <a:lnR>
                      <a:noFill/>
                    </a:lnR>
                    <a:lnT w="7620" cap="flat" cmpd="sng" algn="ctr">
                      <a:solidFill>
                        <a:srgbClr val="80C55D"/>
                      </a:solidFill>
                      <a:prstDash val="solid"/>
                      <a:round/>
                      <a:headEnd type="none" w="med" len="med"/>
                      <a:tailEnd type="none" w="med" len="med"/>
                    </a:lnT>
                    <a:lnB w="7620" cap="flat" cmpd="sng" algn="ctr">
                      <a:solidFill>
                        <a:srgbClr val="20C95D"/>
                      </a:solidFill>
                      <a:prstDash val="solid"/>
                      <a:round/>
                      <a:headEnd type="none" w="med" len="med"/>
                      <a:tailEnd type="none" w="med" len="med"/>
                    </a:lnB>
                    <a:solidFill>
                      <a:srgbClr val="FFFFFF"/>
                    </a:solidFill>
                  </a:tcPr>
                </a:tc>
                <a:extLst>
                  <a:ext uri="{0D108BD9-81ED-4DB2-BD59-A6C34878D82A}">
                    <a16:rowId xmlns:a16="http://schemas.microsoft.com/office/drawing/2014/main" val="2826426022"/>
                  </a:ext>
                </a:extLst>
              </a:tr>
              <a:tr h="455709">
                <a:tc>
                  <a:txBody>
                    <a:bodyPr/>
                    <a:lstStyle/>
                    <a:p>
                      <a:pPr algn="l" rtl="0" fontAlgn="base"/>
                      <a:r>
                        <a:rPr lang="en-US" sz="1800" b="0" i="0">
                          <a:solidFill>
                            <a:srgbClr val="000000"/>
                          </a:solidFill>
                          <a:effectLst/>
                          <a:latin typeface="DejaVu Sans"/>
                        </a:rPr>
                        <a:t>Railway </a:t>
                      </a:r>
                      <a:endParaRPr lang="en-US" sz="1800" b="0" i="0">
                        <a:effectLst/>
                      </a:endParaRPr>
                    </a:p>
                  </a:txBody>
                  <a:tcPr marL="88736" marR="88736" marT="44368" marB="44368" anchor="ctr">
                    <a:lnL>
                      <a:noFill/>
                    </a:lnL>
                    <a:lnR>
                      <a:noFill/>
                    </a:lnR>
                    <a:lnT w="7620" cap="flat" cmpd="sng" algn="ctr">
                      <a:solidFill>
                        <a:srgbClr val="00BE5D"/>
                      </a:solidFill>
                      <a:prstDash val="solid"/>
                      <a:round/>
                      <a:headEnd type="none" w="med" len="med"/>
                      <a:tailEnd type="none" w="med" len="med"/>
                    </a:lnT>
                    <a:lnB w="22860" cap="flat" cmpd="sng" algn="ctr">
                      <a:solidFill>
                        <a:srgbClr val="00BE5D"/>
                      </a:solidFill>
                      <a:prstDash val="solid"/>
                      <a:round/>
                      <a:headEnd type="none" w="med" len="med"/>
                      <a:tailEnd type="none" w="med" len="med"/>
                    </a:lnB>
                    <a:solidFill>
                      <a:srgbClr val="FFFFFF"/>
                    </a:solidFill>
                  </a:tcPr>
                </a:tc>
                <a:tc>
                  <a:txBody>
                    <a:bodyPr/>
                    <a:lstStyle/>
                    <a:p>
                      <a:pPr algn="r" rtl="0" fontAlgn="base"/>
                      <a:r>
                        <a:rPr lang="en-US" sz="1800" b="0" i="0" dirty="0">
                          <a:solidFill>
                            <a:srgbClr val="000000"/>
                          </a:solidFill>
                          <a:effectLst/>
                          <a:latin typeface="DejaVu Sans"/>
                        </a:rPr>
                        <a:t>1.04 </a:t>
                      </a:r>
                      <a:endParaRPr lang="en-US" sz="1800" b="0" i="0" dirty="0">
                        <a:effectLst/>
                      </a:endParaRPr>
                    </a:p>
                  </a:txBody>
                  <a:tcPr marL="88736" marR="88736" marT="44368" marB="44368" anchor="ctr">
                    <a:lnL>
                      <a:noFill/>
                    </a:lnL>
                    <a:lnR>
                      <a:noFill/>
                    </a:lnR>
                    <a:lnT w="7620" cap="flat" cmpd="sng" algn="ctr">
                      <a:solidFill>
                        <a:srgbClr val="20C95D"/>
                      </a:solidFill>
                      <a:prstDash val="solid"/>
                      <a:round/>
                      <a:headEnd type="none" w="med" len="med"/>
                      <a:tailEnd type="none" w="med" len="med"/>
                    </a:lnT>
                    <a:lnB w="22860" cap="flat" cmpd="sng" algn="ctr">
                      <a:solidFill>
                        <a:srgbClr val="20C95D"/>
                      </a:solidFill>
                      <a:prstDash val="solid"/>
                      <a:round/>
                      <a:headEnd type="none" w="med" len="med"/>
                      <a:tailEnd type="none" w="med" len="med"/>
                    </a:lnB>
                    <a:solidFill>
                      <a:srgbClr val="FFFFFF"/>
                    </a:solidFill>
                  </a:tcPr>
                </a:tc>
                <a:extLst>
                  <a:ext uri="{0D108BD9-81ED-4DB2-BD59-A6C34878D82A}">
                    <a16:rowId xmlns:a16="http://schemas.microsoft.com/office/drawing/2014/main" val="470878794"/>
                  </a:ext>
                </a:extLst>
              </a:tr>
            </a:tbl>
          </a:graphicData>
        </a:graphic>
      </p:graphicFrame>
      <p:sp>
        <p:nvSpPr>
          <p:cNvPr id="27" name="TextBox 26">
            <a:extLst>
              <a:ext uri="{FF2B5EF4-FFF2-40B4-BE49-F238E27FC236}">
                <a16:creationId xmlns:a16="http://schemas.microsoft.com/office/drawing/2014/main" id="{E93E458C-4360-47E8-91D7-12F46A1D19CC}"/>
              </a:ext>
            </a:extLst>
          </p:cNvPr>
          <p:cNvSpPr txBox="1"/>
          <p:nvPr/>
        </p:nvSpPr>
        <p:spPr>
          <a:xfrm>
            <a:off x="6315922" y="587883"/>
            <a:ext cx="1068253" cy="461665"/>
          </a:xfrm>
          <a:prstGeom prst="rect">
            <a:avLst/>
          </a:prstGeom>
          <a:noFill/>
        </p:spPr>
        <p:txBody>
          <a:bodyPr wrap="square" rtlCol="0">
            <a:spAutoFit/>
          </a:bodyPr>
          <a:lstStyle/>
          <a:p>
            <a:r>
              <a:rPr lang="en-GB" sz="2400" b="1" dirty="0"/>
              <a:t>Urban</a:t>
            </a:r>
          </a:p>
        </p:txBody>
      </p:sp>
      <p:sp>
        <p:nvSpPr>
          <p:cNvPr id="28" name="TextBox 27">
            <a:extLst>
              <a:ext uri="{FF2B5EF4-FFF2-40B4-BE49-F238E27FC236}">
                <a16:creationId xmlns:a16="http://schemas.microsoft.com/office/drawing/2014/main" id="{DC87CB95-DB52-4DC1-9844-5373481BF9C8}"/>
              </a:ext>
            </a:extLst>
          </p:cNvPr>
          <p:cNvSpPr txBox="1"/>
          <p:nvPr/>
        </p:nvSpPr>
        <p:spPr>
          <a:xfrm>
            <a:off x="11494935" y="-2912377"/>
            <a:ext cx="1566244" cy="461665"/>
          </a:xfrm>
          <a:prstGeom prst="rect">
            <a:avLst/>
          </a:prstGeom>
          <a:noFill/>
        </p:spPr>
        <p:txBody>
          <a:bodyPr wrap="square" rtlCol="0">
            <a:spAutoFit/>
          </a:bodyPr>
          <a:lstStyle/>
          <a:p>
            <a:r>
              <a:rPr lang="en-GB" sz="2400" b="1" dirty="0"/>
              <a:t>Agri-rural</a:t>
            </a:r>
          </a:p>
        </p:txBody>
      </p:sp>
      <p:sp>
        <p:nvSpPr>
          <p:cNvPr id="29" name="TextBox 28">
            <a:extLst>
              <a:ext uri="{FF2B5EF4-FFF2-40B4-BE49-F238E27FC236}">
                <a16:creationId xmlns:a16="http://schemas.microsoft.com/office/drawing/2014/main" id="{1E6FBC0F-9119-4DD8-A4A1-F2F9362EF58D}"/>
              </a:ext>
            </a:extLst>
          </p:cNvPr>
          <p:cNvSpPr txBox="1"/>
          <p:nvPr/>
        </p:nvSpPr>
        <p:spPr>
          <a:xfrm>
            <a:off x="482017" y="587883"/>
            <a:ext cx="1566244" cy="461665"/>
          </a:xfrm>
          <a:prstGeom prst="rect">
            <a:avLst/>
          </a:prstGeom>
          <a:noFill/>
        </p:spPr>
        <p:txBody>
          <a:bodyPr wrap="square" rtlCol="0">
            <a:spAutoFit/>
          </a:bodyPr>
          <a:lstStyle/>
          <a:p>
            <a:r>
              <a:rPr lang="en-GB" sz="2400" b="1" dirty="0"/>
              <a:t>Agri-rural</a:t>
            </a:r>
          </a:p>
        </p:txBody>
      </p:sp>
    </p:spTree>
    <p:extLst>
      <p:ext uri="{BB962C8B-B14F-4D97-AF65-F5344CB8AC3E}">
        <p14:creationId xmlns:p14="http://schemas.microsoft.com/office/powerpoint/2010/main" val="134726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A9A50-C264-460E-8A0B-F3B03513AC74}"/>
              </a:ext>
            </a:extLst>
          </p:cNvPr>
          <p:cNvSpPr>
            <a:spLocks noGrp="1"/>
          </p:cNvSpPr>
          <p:nvPr>
            <p:ph idx="1"/>
          </p:nvPr>
        </p:nvSpPr>
        <p:spPr>
          <a:xfrm>
            <a:off x="722296" y="599241"/>
            <a:ext cx="10907451" cy="2034066"/>
          </a:xfrm>
          <a:ln>
            <a:noFill/>
          </a:ln>
        </p:spPr>
        <p:style>
          <a:lnRef idx="2">
            <a:schemeClr val="accent6"/>
          </a:lnRef>
          <a:fillRef idx="1">
            <a:schemeClr val="lt1"/>
          </a:fillRef>
          <a:effectRef idx="0">
            <a:schemeClr val="accent6"/>
          </a:effectRef>
          <a:fontRef idx="minor">
            <a:schemeClr val="dk1"/>
          </a:fontRef>
        </p:style>
        <p:txBody>
          <a:bodyPr>
            <a:normAutofit fontScale="92500"/>
          </a:bodyPr>
          <a:lstStyle/>
          <a:p>
            <a:pPr marL="342900" indent="-342900">
              <a:buBlip>
                <a:blip r:embed="rId3">
                  <a:extLst>
                    <a:ext uri="{96DAC541-7B7A-43D3-8B79-37D633B846F1}">
                      <asvg:svgBlip xmlns:asvg="http://schemas.microsoft.com/office/drawing/2016/SVG/main" r:embed="rId4"/>
                    </a:ext>
                  </a:extLst>
                </a:blip>
              </a:buBlip>
            </a:pPr>
            <a:r>
              <a:rPr lang="en-US" sz="2800" dirty="0"/>
              <a:t>Partial Least Squares (PLS) to identify what combinations of land-use type best accounts for the variation in the proportion of scouts.</a:t>
            </a:r>
          </a:p>
          <a:p>
            <a:pPr marL="342900" indent="-342900">
              <a:buBlip>
                <a:blip r:embed="rId3">
                  <a:extLst>
                    <a:ext uri="{96DAC541-7B7A-43D3-8B79-37D633B846F1}">
                      <asvg:svgBlip xmlns:asvg="http://schemas.microsoft.com/office/drawing/2016/SVG/main" r:embed="rId4"/>
                    </a:ext>
                  </a:extLst>
                </a:blip>
              </a:buBlip>
            </a:pPr>
            <a:r>
              <a:rPr lang="en-US" sz="2800" dirty="0"/>
              <a:t>Jackknifed analysis to evaluate sensitivity of results to influential sites</a:t>
            </a:r>
          </a:p>
          <a:p>
            <a:endParaRPr lang="en-US" dirty="0"/>
          </a:p>
          <a:p>
            <a:endParaRPr lang="en-US" dirty="0"/>
          </a:p>
          <a:p>
            <a:endParaRPr lang="en-US" dirty="0"/>
          </a:p>
          <a:p>
            <a:endParaRPr lang="en-US" dirty="0"/>
          </a:p>
          <a:p>
            <a:endParaRPr lang="en-US" b="1" dirty="0"/>
          </a:p>
          <a:p>
            <a:endParaRPr lang="en-US" dirty="0"/>
          </a:p>
        </p:txBody>
      </p:sp>
      <p:grpSp>
        <p:nvGrpSpPr>
          <p:cNvPr id="25" name="Group 24">
            <a:extLst>
              <a:ext uri="{FF2B5EF4-FFF2-40B4-BE49-F238E27FC236}">
                <a16:creationId xmlns:a16="http://schemas.microsoft.com/office/drawing/2014/main" id="{A33EFF6D-BAF9-4EB7-B2E0-858EDF393F55}"/>
              </a:ext>
            </a:extLst>
          </p:cNvPr>
          <p:cNvGrpSpPr/>
          <p:nvPr/>
        </p:nvGrpSpPr>
        <p:grpSpPr>
          <a:xfrm>
            <a:off x="1592859" y="2273749"/>
            <a:ext cx="3819646" cy="2037144"/>
            <a:chOff x="273795" y="2931604"/>
            <a:chExt cx="3819646" cy="2037144"/>
          </a:xfrm>
        </p:grpSpPr>
        <p:sp>
          <p:nvSpPr>
            <p:cNvPr id="2" name="Oval 1">
              <a:extLst>
                <a:ext uri="{FF2B5EF4-FFF2-40B4-BE49-F238E27FC236}">
                  <a16:creationId xmlns:a16="http://schemas.microsoft.com/office/drawing/2014/main" id="{4CE75763-CC75-4D5C-B290-6539D8FC3877}"/>
                </a:ext>
              </a:extLst>
            </p:cNvPr>
            <p:cNvSpPr/>
            <p:nvPr/>
          </p:nvSpPr>
          <p:spPr>
            <a:xfrm>
              <a:off x="273795" y="2931604"/>
              <a:ext cx="3819646" cy="203714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 name="TextBox 3">
              <a:extLst>
                <a:ext uri="{FF2B5EF4-FFF2-40B4-BE49-F238E27FC236}">
                  <a16:creationId xmlns:a16="http://schemas.microsoft.com/office/drawing/2014/main" id="{D5D3A4EA-BFC2-4456-9853-B05DCB402F68}"/>
                </a:ext>
              </a:extLst>
            </p:cNvPr>
            <p:cNvSpPr txBox="1"/>
            <p:nvPr/>
          </p:nvSpPr>
          <p:spPr>
            <a:xfrm>
              <a:off x="1613565" y="3639336"/>
              <a:ext cx="652041" cy="369332"/>
            </a:xfrm>
            <a:prstGeom prst="rect">
              <a:avLst/>
            </a:prstGeom>
            <a:noFill/>
          </p:spPr>
          <p:txBody>
            <a:bodyPr wrap="square" rtlCol="0">
              <a:spAutoFit/>
            </a:bodyPr>
            <a:lstStyle/>
            <a:p>
              <a:r>
                <a:rPr lang="en-GB" dirty="0"/>
                <a:t>BEL</a:t>
              </a:r>
            </a:p>
          </p:txBody>
        </p:sp>
        <p:sp>
          <p:nvSpPr>
            <p:cNvPr id="83" name="TextBox 82">
              <a:extLst>
                <a:ext uri="{FF2B5EF4-FFF2-40B4-BE49-F238E27FC236}">
                  <a16:creationId xmlns:a16="http://schemas.microsoft.com/office/drawing/2014/main" id="{3A24794E-50E3-4120-8966-503D0DF265C5}"/>
                </a:ext>
              </a:extLst>
            </p:cNvPr>
            <p:cNvSpPr txBox="1"/>
            <p:nvPr/>
          </p:nvSpPr>
          <p:spPr>
            <a:xfrm>
              <a:off x="2883886" y="4068533"/>
              <a:ext cx="652041" cy="369332"/>
            </a:xfrm>
            <a:prstGeom prst="rect">
              <a:avLst/>
            </a:prstGeom>
            <a:noFill/>
          </p:spPr>
          <p:txBody>
            <a:bodyPr wrap="square" rtlCol="0">
              <a:spAutoFit/>
            </a:bodyPr>
            <a:lstStyle/>
            <a:p>
              <a:r>
                <a:rPr lang="en-GB" dirty="0"/>
                <a:t>YAL</a:t>
              </a:r>
            </a:p>
          </p:txBody>
        </p:sp>
        <p:sp>
          <p:nvSpPr>
            <p:cNvPr id="84" name="TextBox 83">
              <a:extLst>
                <a:ext uri="{FF2B5EF4-FFF2-40B4-BE49-F238E27FC236}">
                  <a16:creationId xmlns:a16="http://schemas.microsoft.com/office/drawing/2014/main" id="{F7F24EDC-3028-44AC-A5DB-1F79BF4430B5}"/>
                </a:ext>
              </a:extLst>
            </p:cNvPr>
            <p:cNvSpPr txBox="1"/>
            <p:nvPr/>
          </p:nvSpPr>
          <p:spPr>
            <a:xfrm>
              <a:off x="2206768" y="4340026"/>
              <a:ext cx="775504" cy="369332"/>
            </a:xfrm>
            <a:prstGeom prst="rect">
              <a:avLst/>
            </a:prstGeom>
            <a:noFill/>
          </p:spPr>
          <p:txBody>
            <a:bodyPr wrap="square" rtlCol="0">
              <a:spAutoFit/>
            </a:bodyPr>
            <a:lstStyle/>
            <a:p>
              <a:r>
                <a:rPr lang="en-GB" dirty="0"/>
                <a:t>HHS</a:t>
              </a:r>
            </a:p>
          </p:txBody>
        </p:sp>
        <p:sp>
          <p:nvSpPr>
            <p:cNvPr id="85" name="TextBox 84">
              <a:extLst>
                <a:ext uri="{FF2B5EF4-FFF2-40B4-BE49-F238E27FC236}">
                  <a16:creationId xmlns:a16="http://schemas.microsoft.com/office/drawing/2014/main" id="{D756C466-CB3A-4B53-BD2B-3BE32D4C51CE}"/>
                </a:ext>
              </a:extLst>
            </p:cNvPr>
            <p:cNvSpPr txBox="1"/>
            <p:nvPr/>
          </p:nvSpPr>
          <p:spPr>
            <a:xfrm>
              <a:off x="1176620" y="4012790"/>
              <a:ext cx="652041" cy="369332"/>
            </a:xfrm>
            <a:prstGeom prst="rect">
              <a:avLst/>
            </a:prstGeom>
            <a:noFill/>
          </p:spPr>
          <p:txBody>
            <a:bodyPr wrap="square" rtlCol="0">
              <a:spAutoFit/>
            </a:bodyPr>
            <a:lstStyle/>
            <a:p>
              <a:r>
                <a:rPr lang="en-GB" dirty="0"/>
                <a:t>HER</a:t>
              </a:r>
            </a:p>
          </p:txBody>
        </p:sp>
        <p:sp>
          <p:nvSpPr>
            <p:cNvPr id="86" name="TextBox 85">
              <a:extLst>
                <a:ext uri="{FF2B5EF4-FFF2-40B4-BE49-F238E27FC236}">
                  <a16:creationId xmlns:a16="http://schemas.microsoft.com/office/drawing/2014/main" id="{21F6AFE0-A26E-4431-A75E-2D8BDBDB03DB}"/>
                </a:ext>
              </a:extLst>
            </p:cNvPr>
            <p:cNvSpPr txBox="1"/>
            <p:nvPr/>
          </p:nvSpPr>
          <p:spPr>
            <a:xfrm>
              <a:off x="2459482" y="3192903"/>
              <a:ext cx="652041" cy="369332"/>
            </a:xfrm>
            <a:prstGeom prst="rect">
              <a:avLst/>
            </a:prstGeom>
            <a:noFill/>
          </p:spPr>
          <p:txBody>
            <a:bodyPr wrap="square" rtlCol="0">
              <a:spAutoFit/>
            </a:bodyPr>
            <a:lstStyle/>
            <a:p>
              <a:r>
                <a:rPr lang="en-GB" dirty="0"/>
                <a:t>BLO</a:t>
              </a:r>
            </a:p>
          </p:txBody>
        </p:sp>
        <p:sp>
          <p:nvSpPr>
            <p:cNvPr id="87" name="TextBox 86">
              <a:extLst>
                <a:ext uri="{FF2B5EF4-FFF2-40B4-BE49-F238E27FC236}">
                  <a16:creationId xmlns:a16="http://schemas.microsoft.com/office/drawing/2014/main" id="{2181BFEF-2633-4F35-A476-90E1BF01CD12}"/>
                </a:ext>
              </a:extLst>
            </p:cNvPr>
            <p:cNvSpPr txBox="1"/>
            <p:nvPr/>
          </p:nvSpPr>
          <p:spPr>
            <a:xfrm>
              <a:off x="2461410" y="3622568"/>
              <a:ext cx="758142" cy="369332"/>
            </a:xfrm>
            <a:prstGeom prst="rect">
              <a:avLst/>
            </a:prstGeom>
            <a:noFill/>
          </p:spPr>
          <p:txBody>
            <a:bodyPr wrap="square" rtlCol="0">
              <a:spAutoFit/>
            </a:bodyPr>
            <a:lstStyle/>
            <a:p>
              <a:r>
                <a:rPr lang="en-GB" dirty="0"/>
                <a:t>CAD</a:t>
              </a:r>
            </a:p>
          </p:txBody>
        </p:sp>
        <p:sp>
          <p:nvSpPr>
            <p:cNvPr id="99" name="TextBox 98">
              <a:extLst>
                <a:ext uri="{FF2B5EF4-FFF2-40B4-BE49-F238E27FC236}">
                  <a16:creationId xmlns:a16="http://schemas.microsoft.com/office/drawing/2014/main" id="{4D8DD54F-8AE1-4C07-AF5F-B73CA6BBCB31}"/>
                </a:ext>
              </a:extLst>
            </p:cNvPr>
            <p:cNvSpPr txBox="1"/>
            <p:nvPr/>
          </p:nvSpPr>
          <p:spPr>
            <a:xfrm>
              <a:off x="1655041" y="3056833"/>
              <a:ext cx="652041" cy="369332"/>
            </a:xfrm>
            <a:prstGeom prst="rect">
              <a:avLst/>
            </a:prstGeom>
            <a:noFill/>
          </p:spPr>
          <p:txBody>
            <a:bodyPr wrap="square" rtlCol="0">
              <a:spAutoFit/>
            </a:bodyPr>
            <a:lstStyle/>
            <a:p>
              <a:r>
                <a:rPr lang="en-GB" dirty="0"/>
                <a:t>STU</a:t>
              </a:r>
            </a:p>
          </p:txBody>
        </p:sp>
        <p:sp>
          <p:nvSpPr>
            <p:cNvPr id="122" name="TextBox 121">
              <a:extLst>
                <a:ext uri="{FF2B5EF4-FFF2-40B4-BE49-F238E27FC236}">
                  <a16:creationId xmlns:a16="http://schemas.microsoft.com/office/drawing/2014/main" id="{5332EA82-5EE2-4288-9A92-FB38D1446006}"/>
                </a:ext>
              </a:extLst>
            </p:cNvPr>
            <p:cNvSpPr txBox="1"/>
            <p:nvPr/>
          </p:nvSpPr>
          <p:spPr>
            <a:xfrm>
              <a:off x="850600" y="3382144"/>
              <a:ext cx="652041" cy="369332"/>
            </a:xfrm>
            <a:prstGeom prst="rect">
              <a:avLst/>
            </a:prstGeom>
            <a:noFill/>
          </p:spPr>
          <p:txBody>
            <a:bodyPr wrap="square" rtlCol="0">
              <a:spAutoFit/>
            </a:bodyPr>
            <a:lstStyle/>
            <a:p>
              <a:r>
                <a:rPr lang="en-GB" dirty="0"/>
                <a:t>ZSL</a:t>
              </a:r>
            </a:p>
          </p:txBody>
        </p:sp>
      </p:grpSp>
      <p:grpSp>
        <p:nvGrpSpPr>
          <p:cNvPr id="26" name="Group 25">
            <a:extLst>
              <a:ext uri="{FF2B5EF4-FFF2-40B4-BE49-F238E27FC236}">
                <a16:creationId xmlns:a16="http://schemas.microsoft.com/office/drawing/2014/main" id="{9EDC3F54-61B4-49A0-AB3F-EBDBB0238D9C}"/>
              </a:ext>
            </a:extLst>
          </p:cNvPr>
          <p:cNvGrpSpPr/>
          <p:nvPr/>
        </p:nvGrpSpPr>
        <p:grpSpPr>
          <a:xfrm>
            <a:off x="7049870" y="2410278"/>
            <a:ext cx="4601087" cy="1298940"/>
            <a:chOff x="7028660" y="1703982"/>
            <a:chExt cx="4601087" cy="1298940"/>
          </a:xfrm>
        </p:grpSpPr>
        <p:cxnSp>
          <p:nvCxnSpPr>
            <p:cNvPr id="8" name="Straight Connector 7">
              <a:extLst>
                <a:ext uri="{FF2B5EF4-FFF2-40B4-BE49-F238E27FC236}">
                  <a16:creationId xmlns:a16="http://schemas.microsoft.com/office/drawing/2014/main" id="{C5D83980-EAA6-409A-85D4-108185AADDAE}"/>
                </a:ext>
              </a:extLst>
            </p:cNvPr>
            <p:cNvCxnSpPr/>
            <p:nvPr/>
          </p:nvCxnSpPr>
          <p:spPr>
            <a:xfrm>
              <a:off x="7974957" y="2417016"/>
              <a:ext cx="3240911"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7DB0CDE-B97A-4B70-BA60-C736A92D4758}"/>
                </a:ext>
              </a:extLst>
            </p:cNvPr>
            <p:cNvCxnSpPr/>
            <p:nvPr/>
          </p:nvCxnSpPr>
          <p:spPr>
            <a:xfrm flipV="1">
              <a:off x="8530542" y="2106592"/>
              <a:ext cx="0" cy="310424"/>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0ECDF078-FF4F-49A1-AD61-1CB734B3B101}"/>
                </a:ext>
              </a:extLst>
            </p:cNvPr>
            <p:cNvCxnSpPr>
              <a:cxnSpLocks/>
            </p:cNvCxnSpPr>
            <p:nvPr/>
          </p:nvCxnSpPr>
          <p:spPr>
            <a:xfrm flipH="1" flipV="1">
              <a:off x="9111205" y="2261804"/>
              <a:ext cx="1" cy="155212"/>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8BFA3F7D-69E3-4921-B585-DACF048E8011}"/>
                </a:ext>
              </a:extLst>
            </p:cNvPr>
            <p:cNvCxnSpPr/>
            <p:nvPr/>
          </p:nvCxnSpPr>
          <p:spPr>
            <a:xfrm flipV="1">
              <a:off x="9435295" y="2418402"/>
              <a:ext cx="0" cy="310424"/>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13920D68-FDBF-44C1-9CB5-9110E05B0505}"/>
                </a:ext>
              </a:extLst>
            </p:cNvPr>
            <p:cNvCxnSpPr/>
            <p:nvPr/>
          </p:nvCxnSpPr>
          <p:spPr>
            <a:xfrm flipV="1">
              <a:off x="10801109" y="2418402"/>
              <a:ext cx="0" cy="310424"/>
            </a:xfrm>
            <a:prstGeom prst="line">
              <a:avLst/>
            </a:prstGeom>
          </p:spPr>
          <p:style>
            <a:lnRef idx="1">
              <a:schemeClr val="dk1"/>
            </a:lnRef>
            <a:fillRef idx="0">
              <a:schemeClr val="dk1"/>
            </a:fillRef>
            <a:effectRef idx="0">
              <a:schemeClr val="dk1"/>
            </a:effectRef>
            <a:fontRef idx="minor">
              <a:schemeClr val="tx1"/>
            </a:fontRef>
          </p:style>
        </p:cxnSp>
        <p:sp>
          <p:nvSpPr>
            <p:cNvPr id="126" name="Oval 125">
              <a:extLst>
                <a:ext uri="{FF2B5EF4-FFF2-40B4-BE49-F238E27FC236}">
                  <a16:creationId xmlns:a16="http://schemas.microsoft.com/office/drawing/2014/main" id="{EBF2D139-CD72-4473-9F13-7C7A36CEC026}"/>
                </a:ext>
              </a:extLst>
            </p:cNvPr>
            <p:cNvSpPr/>
            <p:nvPr/>
          </p:nvSpPr>
          <p:spPr>
            <a:xfrm>
              <a:off x="8458060" y="1954736"/>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a:extLst>
                <a:ext uri="{FF2B5EF4-FFF2-40B4-BE49-F238E27FC236}">
                  <a16:creationId xmlns:a16="http://schemas.microsoft.com/office/drawing/2014/main" id="{3D2FC07B-ED1A-414F-85DA-CE1B62A449CC}"/>
                </a:ext>
              </a:extLst>
            </p:cNvPr>
            <p:cNvSpPr/>
            <p:nvPr/>
          </p:nvSpPr>
          <p:spPr>
            <a:xfrm>
              <a:off x="9038723" y="2198156"/>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a:extLst>
                <a:ext uri="{FF2B5EF4-FFF2-40B4-BE49-F238E27FC236}">
                  <a16:creationId xmlns:a16="http://schemas.microsoft.com/office/drawing/2014/main" id="{EDFDDD9E-7D53-4C48-AFD7-E53627B84772}"/>
                </a:ext>
              </a:extLst>
            </p:cNvPr>
            <p:cNvSpPr/>
            <p:nvPr/>
          </p:nvSpPr>
          <p:spPr>
            <a:xfrm>
              <a:off x="9362813" y="2652205"/>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Oval 153">
              <a:extLst>
                <a:ext uri="{FF2B5EF4-FFF2-40B4-BE49-F238E27FC236}">
                  <a16:creationId xmlns:a16="http://schemas.microsoft.com/office/drawing/2014/main" id="{2B917140-67F8-4BA5-B079-6FC0C7A90F89}"/>
                </a:ext>
              </a:extLst>
            </p:cNvPr>
            <p:cNvSpPr/>
            <p:nvPr/>
          </p:nvSpPr>
          <p:spPr>
            <a:xfrm>
              <a:off x="10728627" y="2635877"/>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AEE751E4-5E65-4B76-8F2E-6A9FF42698CE}"/>
                </a:ext>
              </a:extLst>
            </p:cNvPr>
            <p:cNvCxnSpPr/>
            <p:nvPr/>
          </p:nvCxnSpPr>
          <p:spPr>
            <a:xfrm>
              <a:off x="11215868" y="1949465"/>
              <a:ext cx="0" cy="935101"/>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30335FE-8D01-4FC9-B7C3-8C489E3A5B3F}"/>
                </a:ext>
              </a:extLst>
            </p:cNvPr>
            <p:cNvSpPr txBox="1"/>
            <p:nvPr/>
          </p:nvSpPr>
          <p:spPr>
            <a:xfrm>
              <a:off x="11181144" y="1703982"/>
              <a:ext cx="196767" cy="307777"/>
            </a:xfrm>
            <a:prstGeom prst="rect">
              <a:avLst/>
            </a:prstGeom>
            <a:noFill/>
          </p:spPr>
          <p:txBody>
            <a:bodyPr wrap="square" rtlCol="0">
              <a:spAutoFit/>
            </a:bodyPr>
            <a:lstStyle/>
            <a:p>
              <a:r>
                <a:rPr lang="en-GB" sz="1400" dirty="0"/>
                <a:t>1</a:t>
              </a:r>
            </a:p>
          </p:txBody>
        </p:sp>
        <p:sp>
          <p:nvSpPr>
            <p:cNvPr id="155" name="TextBox 154">
              <a:extLst>
                <a:ext uri="{FF2B5EF4-FFF2-40B4-BE49-F238E27FC236}">
                  <a16:creationId xmlns:a16="http://schemas.microsoft.com/office/drawing/2014/main" id="{ED3717D2-1727-4EF1-8123-54C9436BD043}"/>
                </a:ext>
              </a:extLst>
            </p:cNvPr>
            <p:cNvSpPr txBox="1"/>
            <p:nvPr/>
          </p:nvSpPr>
          <p:spPr>
            <a:xfrm>
              <a:off x="11169571" y="2695145"/>
              <a:ext cx="460176" cy="307777"/>
            </a:xfrm>
            <a:prstGeom prst="rect">
              <a:avLst/>
            </a:prstGeom>
            <a:noFill/>
          </p:spPr>
          <p:txBody>
            <a:bodyPr wrap="square" rtlCol="0">
              <a:spAutoFit/>
            </a:bodyPr>
            <a:lstStyle/>
            <a:p>
              <a:r>
                <a:rPr lang="en-GB" sz="1400" dirty="0"/>
                <a:t>-1</a:t>
              </a:r>
            </a:p>
          </p:txBody>
        </p:sp>
        <p:sp>
          <p:nvSpPr>
            <p:cNvPr id="183" name="TextBox 182">
              <a:extLst>
                <a:ext uri="{FF2B5EF4-FFF2-40B4-BE49-F238E27FC236}">
                  <a16:creationId xmlns:a16="http://schemas.microsoft.com/office/drawing/2014/main" id="{C2803BFF-7039-4FB4-B465-A0B7AB06FA0C}"/>
                </a:ext>
              </a:extLst>
            </p:cNvPr>
            <p:cNvSpPr txBox="1"/>
            <p:nvPr/>
          </p:nvSpPr>
          <p:spPr>
            <a:xfrm>
              <a:off x="7033550" y="2232349"/>
              <a:ext cx="775504" cy="369332"/>
            </a:xfrm>
            <a:prstGeom prst="rect">
              <a:avLst/>
            </a:prstGeom>
            <a:noFill/>
          </p:spPr>
          <p:txBody>
            <a:bodyPr wrap="square" rtlCol="0">
              <a:spAutoFit/>
            </a:bodyPr>
            <a:lstStyle/>
            <a:p>
              <a:r>
                <a:rPr lang="en-GB" dirty="0"/>
                <a:t>HHS</a:t>
              </a:r>
            </a:p>
          </p:txBody>
        </p:sp>
        <p:grpSp>
          <p:nvGrpSpPr>
            <p:cNvPr id="184" name="Group 183">
              <a:extLst>
                <a:ext uri="{FF2B5EF4-FFF2-40B4-BE49-F238E27FC236}">
                  <a16:creationId xmlns:a16="http://schemas.microsoft.com/office/drawing/2014/main" id="{C91D4B5A-FF07-41A6-9A8F-B94ABC320287}"/>
                </a:ext>
              </a:extLst>
            </p:cNvPr>
            <p:cNvGrpSpPr/>
            <p:nvPr/>
          </p:nvGrpSpPr>
          <p:grpSpPr>
            <a:xfrm>
              <a:off x="7028660" y="2198156"/>
              <a:ext cx="618280" cy="463189"/>
              <a:chOff x="2222201" y="4312281"/>
              <a:chExt cx="618280" cy="463189"/>
            </a:xfrm>
          </p:grpSpPr>
          <p:sp>
            <p:nvSpPr>
              <p:cNvPr id="185" name="Oval 184">
                <a:extLst>
                  <a:ext uri="{FF2B5EF4-FFF2-40B4-BE49-F238E27FC236}">
                    <a16:creationId xmlns:a16="http://schemas.microsoft.com/office/drawing/2014/main" id="{C830F944-B272-4A56-857F-65E08C81E78C}"/>
                  </a:ext>
                </a:extLst>
              </p:cNvPr>
              <p:cNvSpPr/>
              <p:nvPr/>
            </p:nvSpPr>
            <p:spPr>
              <a:xfrm>
                <a:off x="2222201" y="4312281"/>
                <a:ext cx="618280" cy="4631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6" name="Straight Connector 185">
                <a:extLst>
                  <a:ext uri="{FF2B5EF4-FFF2-40B4-BE49-F238E27FC236}">
                    <a16:creationId xmlns:a16="http://schemas.microsoft.com/office/drawing/2014/main" id="{B8B1829C-7DAD-4BA7-B1EE-E631EFBEF5DB}"/>
                  </a:ext>
                </a:extLst>
              </p:cNvPr>
              <p:cNvCxnSpPr>
                <a:stCxn id="185" idx="1"/>
                <a:endCxn id="185" idx="5"/>
              </p:cNvCxnSpPr>
              <p:nvPr/>
            </p:nvCxnSpPr>
            <p:spPr>
              <a:xfrm>
                <a:off x="2312746" y="4380113"/>
                <a:ext cx="437190" cy="327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8" name="Group 27">
            <a:extLst>
              <a:ext uri="{FF2B5EF4-FFF2-40B4-BE49-F238E27FC236}">
                <a16:creationId xmlns:a16="http://schemas.microsoft.com/office/drawing/2014/main" id="{83E5C87B-2543-4686-9482-BAB8DEE5BAB6}"/>
              </a:ext>
            </a:extLst>
          </p:cNvPr>
          <p:cNvGrpSpPr/>
          <p:nvPr/>
        </p:nvGrpSpPr>
        <p:grpSpPr>
          <a:xfrm>
            <a:off x="7091421" y="5035725"/>
            <a:ext cx="4559542" cy="1298940"/>
            <a:chOff x="7048457" y="4667192"/>
            <a:chExt cx="4559542" cy="1298940"/>
          </a:xfrm>
        </p:grpSpPr>
        <p:cxnSp>
          <p:nvCxnSpPr>
            <p:cNvPr id="168" name="Straight Connector 167">
              <a:extLst>
                <a:ext uri="{FF2B5EF4-FFF2-40B4-BE49-F238E27FC236}">
                  <a16:creationId xmlns:a16="http://schemas.microsoft.com/office/drawing/2014/main" id="{2AB1254D-6156-4F6F-BD52-C2A05A51C17A}"/>
                </a:ext>
              </a:extLst>
            </p:cNvPr>
            <p:cNvCxnSpPr/>
            <p:nvPr/>
          </p:nvCxnSpPr>
          <p:spPr>
            <a:xfrm>
              <a:off x="7953209" y="5380226"/>
              <a:ext cx="3240911" cy="0"/>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881186DC-8D28-4014-9F81-AD1CF84AA72C}"/>
                </a:ext>
              </a:extLst>
            </p:cNvPr>
            <p:cNvCxnSpPr/>
            <p:nvPr/>
          </p:nvCxnSpPr>
          <p:spPr>
            <a:xfrm flipV="1">
              <a:off x="8508794" y="5069802"/>
              <a:ext cx="0" cy="310424"/>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D7FDB7CB-B4AE-427F-BBD2-52325CDCF9DC}"/>
                </a:ext>
              </a:extLst>
            </p:cNvPr>
            <p:cNvCxnSpPr>
              <a:cxnSpLocks/>
              <a:endCxn id="174" idx="0"/>
            </p:cNvCxnSpPr>
            <p:nvPr/>
          </p:nvCxnSpPr>
          <p:spPr>
            <a:xfrm>
              <a:off x="9089458" y="5380226"/>
              <a:ext cx="0" cy="254787"/>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616AF5F0-5528-4027-8A2D-3EFD111F5E3C}"/>
                </a:ext>
              </a:extLst>
            </p:cNvPr>
            <p:cNvCxnSpPr>
              <a:cxnSpLocks/>
            </p:cNvCxnSpPr>
            <p:nvPr/>
          </p:nvCxnSpPr>
          <p:spPr>
            <a:xfrm>
              <a:off x="9413547" y="5068417"/>
              <a:ext cx="0" cy="313195"/>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885E2F3E-F811-4BC5-91D9-DECDA5E980FB}"/>
                </a:ext>
              </a:extLst>
            </p:cNvPr>
            <p:cNvCxnSpPr/>
            <p:nvPr/>
          </p:nvCxnSpPr>
          <p:spPr>
            <a:xfrm flipV="1">
              <a:off x="10779361" y="5381612"/>
              <a:ext cx="0" cy="310424"/>
            </a:xfrm>
            <a:prstGeom prst="line">
              <a:avLst/>
            </a:prstGeom>
          </p:spPr>
          <p:style>
            <a:lnRef idx="1">
              <a:schemeClr val="dk1"/>
            </a:lnRef>
            <a:fillRef idx="0">
              <a:schemeClr val="dk1"/>
            </a:fillRef>
            <a:effectRef idx="0">
              <a:schemeClr val="dk1"/>
            </a:effectRef>
            <a:fontRef idx="minor">
              <a:schemeClr val="tx1"/>
            </a:fontRef>
          </p:style>
        </p:cxnSp>
        <p:sp>
          <p:nvSpPr>
            <p:cNvPr id="173" name="Oval 172">
              <a:extLst>
                <a:ext uri="{FF2B5EF4-FFF2-40B4-BE49-F238E27FC236}">
                  <a16:creationId xmlns:a16="http://schemas.microsoft.com/office/drawing/2014/main" id="{D17A9C50-9950-4448-AB24-ECF20DA75375}"/>
                </a:ext>
              </a:extLst>
            </p:cNvPr>
            <p:cNvSpPr/>
            <p:nvPr/>
          </p:nvSpPr>
          <p:spPr>
            <a:xfrm>
              <a:off x="8436312" y="4917946"/>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Oval 173">
              <a:extLst>
                <a:ext uri="{FF2B5EF4-FFF2-40B4-BE49-F238E27FC236}">
                  <a16:creationId xmlns:a16="http://schemas.microsoft.com/office/drawing/2014/main" id="{DC802F50-57DA-4D4C-937E-254E9D060236}"/>
                </a:ext>
              </a:extLst>
            </p:cNvPr>
            <p:cNvSpPr/>
            <p:nvPr/>
          </p:nvSpPr>
          <p:spPr>
            <a:xfrm>
              <a:off x="9016976" y="5635013"/>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Oval 174">
              <a:extLst>
                <a:ext uri="{FF2B5EF4-FFF2-40B4-BE49-F238E27FC236}">
                  <a16:creationId xmlns:a16="http://schemas.microsoft.com/office/drawing/2014/main" id="{DF85149A-66D7-4391-9CA7-599EE6207E22}"/>
                </a:ext>
              </a:extLst>
            </p:cNvPr>
            <p:cNvSpPr/>
            <p:nvPr/>
          </p:nvSpPr>
          <p:spPr>
            <a:xfrm>
              <a:off x="9341065" y="4938387"/>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Oval 175">
              <a:extLst>
                <a:ext uri="{FF2B5EF4-FFF2-40B4-BE49-F238E27FC236}">
                  <a16:creationId xmlns:a16="http://schemas.microsoft.com/office/drawing/2014/main" id="{53DD2271-FE02-4369-91E0-4A699DABFDFD}"/>
                </a:ext>
              </a:extLst>
            </p:cNvPr>
            <p:cNvSpPr/>
            <p:nvPr/>
          </p:nvSpPr>
          <p:spPr>
            <a:xfrm>
              <a:off x="10706879" y="5599087"/>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7" name="Straight Connector 176">
              <a:extLst>
                <a:ext uri="{FF2B5EF4-FFF2-40B4-BE49-F238E27FC236}">
                  <a16:creationId xmlns:a16="http://schemas.microsoft.com/office/drawing/2014/main" id="{74B49F99-4C38-4D23-AA17-1BD40C4DC512}"/>
                </a:ext>
              </a:extLst>
            </p:cNvPr>
            <p:cNvCxnSpPr/>
            <p:nvPr/>
          </p:nvCxnSpPr>
          <p:spPr>
            <a:xfrm>
              <a:off x="11194120" y="4912675"/>
              <a:ext cx="0" cy="935101"/>
            </a:xfrm>
            <a:prstGeom prst="line">
              <a:avLst/>
            </a:prstGeom>
          </p:spPr>
          <p:style>
            <a:lnRef idx="1">
              <a:schemeClr val="dk1"/>
            </a:lnRef>
            <a:fillRef idx="0">
              <a:schemeClr val="dk1"/>
            </a:fillRef>
            <a:effectRef idx="0">
              <a:schemeClr val="dk1"/>
            </a:effectRef>
            <a:fontRef idx="minor">
              <a:schemeClr val="tx1"/>
            </a:fontRef>
          </p:style>
        </p:cxnSp>
        <p:sp>
          <p:nvSpPr>
            <p:cNvPr id="178" name="TextBox 177">
              <a:extLst>
                <a:ext uri="{FF2B5EF4-FFF2-40B4-BE49-F238E27FC236}">
                  <a16:creationId xmlns:a16="http://schemas.microsoft.com/office/drawing/2014/main" id="{CF31C84B-177E-481E-84D0-837E49F002F4}"/>
                </a:ext>
              </a:extLst>
            </p:cNvPr>
            <p:cNvSpPr txBox="1"/>
            <p:nvPr/>
          </p:nvSpPr>
          <p:spPr>
            <a:xfrm>
              <a:off x="11159396" y="4667192"/>
              <a:ext cx="196767" cy="307777"/>
            </a:xfrm>
            <a:prstGeom prst="rect">
              <a:avLst/>
            </a:prstGeom>
            <a:noFill/>
          </p:spPr>
          <p:txBody>
            <a:bodyPr wrap="square" rtlCol="0">
              <a:spAutoFit/>
            </a:bodyPr>
            <a:lstStyle/>
            <a:p>
              <a:r>
                <a:rPr lang="en-GB" sz="1400" dirty="0"/>
                <a:t>1</a:t>
              </a:r>
            </a:p>
          </p:txBody>
        </p:sp>
        <p:sp>
          <p:nvSpPr>
            <p:cNvPr id="179" name="TextBox 178">
              <a:extLst>
                <a:ext uri="{FF2B5EF4-FFF2-40B4-BE49-F238E27FC236}">
                  <a16:creationId xmlns:a16="http://schemas.microsoft.com/office/drawing/2014/main" id="{9F500BE5-4735-4D7C-BC7D-D40E01D2749F}"/>
                </a:ext>
              </a:extLst>
            </p:cNvPr>
            <p:cNvSpPr txBox="1"/>
            <p:nvPr/>
          </p:nvSpPr>
          <p:spPr>
            <a:xfrm>
              <a:off x="11147823" y="5658355"/>
              <a:ext cx="460176" cy="307777"/>
            </a:xfrm>
            <a:prstGeom prst="rect">
              <a:avLst/>
            </a:prstGeom>
            <a:noFill/>
          </p:spPr>
          <p:txBody>
            <a:bodyPr wrap="square" rtlCol="0">
              <a:spAutoFit/>
            </a:bodyPr>
            <a:lstStyle/>
            <a:p>
              <a:r>
                <a:rPr lang="en-GB" sz="1400" dirty="0"/>
                <a:t>-1</a:t>
              </a:r>
            </a:p>
          </p:txBody>
        </p:sp>
        <p:sp>
          <p:nvSpPr>
            <p:cNvPr id="188" name="TextBox 187">
              <a:extLst>
                <a:ext uri="{FF2B5EF4-FFF2-40B4-BE49-F238E27FC236}">
                  <a16:creationId xmlns:a16="http://schemas.microsoft.com/office/drawing/2014/main" id="{3F1C7C89-9344-40CB-A04C-45207DE568BC}"/>
                </a:ext>
              </a:extLst>
            </p:cNvPr>
            <p:cNvSpPr txBox="1"/>
            <p:nvPr/>
          </p:nvSpPr>
          <p:spPr>
            <a:xfrm>
              <a:off x="7048457" y="5223132"/>
              <a:ext cx="758142" cy="369332"/>
            </a:xfrm>
            <a:prstGeom prst="rect">
              <a:avLst/>
            </a:prstGeom>
            <a:noFill/>
          </p:spPr>
          <p:txBody>
            <a:bodyPr wrap="square" rtlCol="0">
              <a:spAutoFit/>
            </a:bodyPr>
            <a:lstStyle/>
            <a:p>
              <a:r>
                <a:rPr lang="en-GB" dirty="0"/>
                <a:t>CAD</a:t>
              </a:r>
            </a:p>
          </p:txBody>
        </p:sp>
        <p:grpSp>
          <p:nvGrpSpPr>
            <p:cNvPr id="189" name="Group 188">
              <a:extLst>
                <a:ext uri="{FF2B5EF4-FFF2-40B4-BE49-F238E27FC236}">
                  <a16:creationId xmlns:a16="http://schemas.microsoft.com/office/drawing/2014/main" id="{251856B9-5097-4935-A820-7BD5A49AAB86}"/>
                </a:ext>
              </a:extLst>
            </p:cNvPr>
            <p:cNvGrpSpPr/>
            <p:nvPr/>
          </p:nvGrpSpPr>
          <p:grpSpPr>
            <a:xfrm>
              <a:off x="7090416" y="5176203"/>
              <a:ext cx="618280" cy="463189"/>
              <a:chOff x="2222201" y="4312281"/>
              <a:chExt cx="618280" cy="463189"/>
            </a:xfrm>
          </p:grpSpPr>
          <p:sp>
            <p:nvSpPr>
              <p:cNvPr id="190" name="Oval 189">
                <a:extLst>
                  <a:ext uri="{FF2B5EF4-FFF2-40B4-BE49-F238E27FC236}">
                    <a16:creationId xmlns:a16="http://schemas.microsoft.com/office/drawing/2014/main" id="{EC2E14BC-C0BA-4BFE-83EB-5D229C7819E9}"/>
                  </a:ext>
                </a:extLst>
              </p:cNvPr>
              <p:cNvSpPr/>
              <p:nvPr/>
            </p:nvSpPr>
            <p:spPr>
              <a:xfrm>
                <a:off x="2222201" y="4312281"/>
                <a:ext cx="618280" cy="4631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1" name="Straight Connector 190">
                <a:extLst>
                  <a:ext uri="{FF2B5EF4-FFF2-40B4-BE49-F238E27FC236}">
                    <a16:creationId xmlns:a16="http://schemas.microsoft.com/office/drawing/2014/main" id="{9315D2EC-EDFE-4799-8DF9-4070825B9331}"/>
                  </a:ext>
                </a:extLst>
              </p:cNvPr>
              <p:cNvCxnSpPr>
                <a:stCxn id="190" idx="1"/>
                <a:endCxn id="190" idx="5"/>
              </p:cNvCxnSpPr>
              <p:nvPr/>
            </p:nvCxnSpPr>
            <p:spPr>
              <a:xfrm>
                <a:off x="2312746" y="4380113"/>
                <a:ext cx="437190" cy="327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7" name="Group 36">
            <a:extLst>
              <a:ext uri="{FF2B5EF4-FFF2-40B4-BE49-F238E27FC236}">
                <a16:creationId xmlns:a16="http://schemas.microsoft.com/office/drawing/2014/main" id="{D4C437E9-39D3-4DEC-A951-91D2190A3866}"/>
              </a:ext>
            </a:extLst>
          </p:cNvPr>
          <p:cNvGrpSpPr/>
          <p:nvPr/>
        </p:nvGrpSpPr>
        <p:grpSpPr>
          <a:xfrm>
            <a:off x="7078885" y="3709639"/>
            <a:ext cx="4550862" cy="1288426"/>
            <a:chOff x="7078885" y="3131303"/>
            <a:chExt cx="4550862" cy="1288426"/>
          </a:xfrm>
        </p:grpSpPr>
        <p:cxnSp>
          <p:nvCxnSpPr>
            <p:cNvPr id="156" name="Straight Connector 155">
              <a:extLst>
                <a:ext uri="{FF2B5EF4-FFF2-40B4-BE49-F238E27FC236}">
                  <a16:creationId xmlns:a16="http://schemas.microsoft.com/office/drawing/2014/main" id="{17B67EB1-8065-4297-BE9B-C26F859199DC}"/>
                </a:ext>
              </a:extLst>
            </p:cNvPr>
            <p:cNvCxnSpPr/>
            <p:nvPr/>
          </p:nvCxnSpPr>
          <p:spPr>
            <a:xfrm>
              <a:off x="7974957" y="3833823"/>
              <a:ext cx="3240911" cy="0"/>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4579B257-1898-4E37-8D7B-DA639C7D7ECB}"/>
                </a:ext>
              </a:extLst>
            </p:cNvPr>
            <p:cNvCxnSpPr>
              <a:cxnSpLocks/>
            </p:cNvCxnSpPr>
            <p:nvPr/>
          </p:nvCxnSpPr>
          <p:spPr>
            <a:xfrm>
              <a:off x="8508793" y="3614963"/>
              <a:ext cx="0" cy="235189"/>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AB3357EA-5840-4E1C-9173-A0DAF09389EF}"/>
                </a:ext>
              </a:extLst>
            </p:cNvPr>
            <p:cNvCxnSpPr>
              <a:cxnSpLocks/>
            </p:cNvCxnSpPr>
            <p:nvPr/>
          </p:nvCxnSpPr>
          <p:spPr>
            <a:xfrm flipH="1" flipV="1">
              <a:off x="9111205" y="3678611"/>
              <a:ext cx="1" cy="155212"/>
            </a:xfrm>
            <a:prstGeom prst="line">
              <a:avLst/>
            </a:prstGeom>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471B3CE7-992B-47DE-B6F2-94D69605BF07}"/>
                </a:ext>
              </a:extLst>
            </p:cNvPr>
            <p:cNvCxnSpPr/>
            <p:nvPr/>
          </p:nvCxnSpPr>
          <p:spPr>
            <a:xfrm flipV="1">
              <a:off x="9435295" y="3835209"/>
              <a:ext cx="0" cy="310424"/>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DA49F75C-8D44-4323-99F2-7D018B44C17F}"/>
                </a:ext>
              </a:extLst>
            </p:cNvPr>
            <p:cNvCxnSpPr>
              <a:cxnSpLocks/>
            </p:cNvCxnSpPr>
            <p:nvPr/>
          </p:nvCxnSpPr>
          <p:spPr>
            <a:xfrm>
              <a:off x="10801109" y="3557639"/>
              <a:ext cx="0" cy="277570"/>
            </a:xfrm>
            <a:prstGeom prst="line">
              <a:avLst/>
            </a:prstGeom>
          </p:spPr>
          <p:style>
            <a:lnRef idx="1">
              <a:schemeClr val="dk1"/>
            </a:lnRef>
            <a:fillRef idx="0">
              <a:schemeClr val="dk1"/>
            </a:fillRef>
            <a:effectRef idx="0">
              <a:schemeClr val="dk1"/>
            </a:effectRef>
            <a:fontRef idx="minor">
              <a:schemeClr val="tx1"/>
            </a:fontRef>
          </p:style>
        </p:cxnSp>
        <p:sp>
          <p:nvSpPr>
            <p:cNvPr id="161" name="Oval 160">
              <a:extLst>
                <a:ext uri="{FF2B5EF4-FFF2-40B4-BE49-F238E27FC236}">
                  <a16:creationId xmlns:a16="http://schemas.microsoft.com/office/drawing/2014/main" id="{7BADEC80-762F-4CBB-9413-1F7E8D4C29E3}"/>
                </a:ext>
              </a:extLst>
            </p:cNvPr>
            <p:cNvSpPr/>
            <p:nvPr/>
          </p:nvSpPr>
          <p:spPr>
            <a:xfrm>
              <a:off x="8436312" y="3446777"/>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a:extLst>
                <a:ext uri="{FF2B5EF4-FFF2-40B4-BE49-F238E27FC236}">
                  <a16:creationId xmlns:a16="http://schemas.microsoft.com/office/drawing/2014/main" id="{F8B8B079-04A6-4E8E-9AAF-A9BE07150EA0}"/>
                </a:ext>
              </a:extLst>
            </p:cNvPr>
            <p:cNvSpPr/>
            <p:nvPr/>
          </p:nvSpPr>
          <p:spPr>
            <a:xfrm>
              <a:off x="9038723" y="3614963"/>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BC88452B-AE52-4E30-BC30-651EC7947CD4}"/>
                </a:ext>
              </a:extLst>
            </p:cNvPr>
            <p:cNvSpPr/>
            <p:nvPr/>
          </p:nvSpPr>
          <p:spPr>
            <a:xfrm>
              <a:off x="9362813" y="4069012"/>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Oval 163">
              <a:extLst>
                <a:ext uri="{FF2B5EF4-FFF2-40B4-BE49-F238E27FC236}">
                  <a16:creationId xmlns:a16="http://schemas.microsoft.com/office/drawing/2014/main" id="{70BF3F30-49C1-4235-B7A1-5CCB63BB5869}"/>
                </a:ext>
              </a:extLst>
            </p:cNvPr>
            <p:cNvSpPr/>
            <p:nvPr/>
          </p:nvSpPr>
          <p:spPr>
            <a:xfrm>
              <a:off x="10728627" y="3410438"/>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5" name="Straight Connector 164">
              <a:extLst>
                <a:ext uri="{FF2B5EF4-FFF2-40B4-BE49-F238E27FC236}">
                  <a16:creationId xmlns:a16="http://schemas.microsoft.com/office/drawing/2014/main" id="{266C31B9-CC81-4778-887F-A399B0454F27}"/>
                </a:ext>
              </a:extLst>
            </p:cNvPr>
            <p:cNvCxnSpPr/>
            <p:nvPr/>
          </p:nvCxnSpPr>
          <p:spPr>
            <a:xfrm>
              <a:off x="11215868" y="3366272"/>
              <a:ext cx="0" cy="935101"/>
            </a:xfrm>
            <a:prstGeom prst="line">
              <a:avLst/>
            </a:prstGeom>
          </p:spPr>
          <p:style>
            <a:lnRef idx="1">
              <a:schemeClr val="dk1"/>
            </a:lnRef>
            <a:fillRef idx="0">
              <a:schemeClr val="dk1"/>
            </a:fillRef>
            <a:effectRef idx="0">
              <a:schemeClr val="dk1"/>
            </a:effectRef>
            <a:fontRef idx="minor">
              <a:schemeClr val="tx1"/>
            </a:fontRef>
          </p:style>
        </p:cxnSp>
        <p:sp>
          <p:nvSpPr>
            <p:cNvPr id="166" name="TextBox 165">
              <a:extLst>
                <a:ext uri="{FF2B5EF4-FFF2-40B4-BE49-F238E27FC236}">
                  <a16:creationId xmlns:a16="http://schemas.microsoft.com/office/drawing/2014/main" id="{5288E834-57E0-4C4B-BAC1-DF647408B9EC}"/>
                </a:ext>
              </a:extLst>
            </p:cNvPr>
            <p:cNvSpPr txBox="1"/>
            <p:nvPr/>
          </p:nvSpPr>
          <p:spPr>
            <a:xfrm>
              <a:off x="11181144" y="3131303"/>
              <a:ext cx="196767" cy="307777"/>
            </a:xfrm>
            <a:prstGeom prst="rect">
              <a:avLst/>
            </a:prstGeom>
            <a:noFill/>
          </p:spPr>
          <p:txBody>
            <a:bodyPr wrap="square" rtlCol="0">
              <a:spAutoFit/>
            </a:bodyPr>
            <a:lstStyle/>
            <a:p>
              <a:r>
                <a:rPr lang="en-GB" sz="1400" dirty="0"/>
                <a:t>1</a:t>
              </a:r>
            </a:p>
          </p:txBody>
        </p:sp>
        <p:sp>
          <p:nvSpPr>
            <p:cNvPr id="167" name="TextBox 166">
              <a:extLst>
                <a:ext uri="{FF2B5EF4-FFF2-40B4-BE49-F238E27FC236}">
                  <a16:creationId xmlns:a16="http://schemas.microsoft.com/office/drawing/2014/main" id="{5843DCFD-2818-4E12-A961-7F55DC3DF3BA}"/>
                </a:ext>
              </a:extLst>
            </p:cNvPr>
            <p:cNvSpPr txBox="1"/>
            <p:nvPr/>
          </p:nvSpPr>
          <p:spPr>
            <a:xfrm>
              <a:off x="11169571" y="4111952"/>
              <a:ext cx="460176" cy="307777"/>
            </a:xfrm>
            <a:prstGeom prst="rect">
              <a:avLst/>
            </a:prstGeom>
            <a:noFill/>
          </p:spPr>
          <p:txBody>
            <a:bodyPr wrap="square" rtlCol="0">
              <a:spAutoFit/>
            </a:bodyPr>
            <a:lstStyle/>
            <a:p>
              <a:r>
                <a:rPr lang="en-GB" sz="1400" dirty="0"/>
                <a:t>-1</a:t>
              </a:r>
            </a:p>
          </p:txBody>
        </p:sp>
        <p:sp>
          <p:nvSpPr>
            <p:cNvPr id="187" name="TextBox 186">
              <a:extLst>
                <a:ext uri="{FF2B5EF4-FFF2-40B4-BE49-F238E27FC236}">
                  <a16:creationId xmlns:a16="http://schemas.microsoft.com/office/drawing/2014/main" id="{AF24F468-E733-48F7-8685-C0972FFC0FFA}"/>
                </a:ext>
              </a:extLst>
            </p:cNvPr>
            <p:cNvSpPr txBox="1"/>
            <p:nvPr/>
          </p:nvSpPr>
          <p:spPr>
            <a:xfrm>
              <a:off x="7101068" y="3629670"/>
              <a:ext cx="652041" cy="369332"/>
            </a:xfrm>
            <a:prstGeom prst="rect">
              <a:avLst/>
            </a:prstGeom>
            <a:noFill/>
          </p:spPr>
          <p:txBody>
            <a:bodyPr wrap="square" rtlCol="0">
              <a:spAutoFit/>
            </a:bodyPr>
            <a:lstStyle/>
            <a:p>
              <a:r>
                <a:rPr lang="en-GB" dirty="0"/>
                <a:t>ZSL</a:t>
              </a:r>
            </a:p>
          </p:txBody>
        </p:sp>
        <p:grpSp>
          <p:nvGrpSpPr>
            <p:cNvPr id="192" name="Group 191">
              <a:extLst>
                <a:ext uri="{FF2B5EF4-FFF2-40B4-BE49-F238E27FC236}">
                  <a16:creationId xmlns:a16="http://schemas.microsoft.com/office/drawing/2014/main" id="{37584562-D8F8-4184-918F-603F6812F6E5}"/>
                </a:ext>
              </a:extLst>
            </p:cNvPr>
            <p:cNvGrpSpPr/>
            <p:nvPr/>
          </p:nvGrpSpPr>
          <p:grpSpPr>
            <a:xfrm>
              <a:off x="7078885" y="3602227"/>
              <a:ext cx="618280" cy="463189"/>
              <a:chOff x="2222201" y="4312281"/>
              <a:chExt cx="618280" cy="463189"/>
            </a:xfrm>
          </p:grpSpPr>
          <p:sp>
            <p:nvSpPr>
              <p:cNvPr id="193" name="Oval 192">
                <a:extLst>
                  <a:ext uri="{FF2B5EF4-FFF2-40B4-BE49-F238E27FC236}">
                    <a16:creationId xmlns:a16="http://schemas.microsoft.com/office/drawing/2014/main" id="{99E25AEE-B5B2-4740-89AA-F27B53AAE7C2}"/>
                  </a:ext>
                </a:extLst>
              </p:cNvPr>
              <p:cNvSpPr/>
              <p:nvPr/>
            </p:nvSpPr>
            <p:spPr>
              <a:xfrm>
                <a:off x="2222201" y="4312281"/>
                <a:ext cx="618280" cy="4631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4" name="Straight Connector 193">
                <a:extLst>
                  <a:ext uri="{FF2B5EF4-FFF2-40B4-BE49-F238E27FC236}">
                    <a16:creationId xmlns:a16="http://schemas.microsoft.com/office/drawing/2014/main" id="{750FACFC-F517-4871-9DBD-AFF2A80C908F}"/>
                  </a:ext>
                </a:extLst>
              </p:cNvPr>
              <p:cNvCxnSpPr>
                <a:stCxn id="193" idx="1"/>
                <a:endCxn id="193" idx="5"/>
              </p:cNvCxnSpPr>
              <p:nvPr/>
            </p:nvCxnSpPr>
            <p:spPr>
              <a:xfrm>
                <a:off x="2312746" y="4380113"/>
                <a:ext cx="437190" cy="327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0F37A5EC-9683-451C-95B6-6D6026E49E83}"/>
              </a:ext>
            </a:extLst>
          </p:cNvPr>
          <p:cNvGrpSpPr/>
          <p:nvPr/>
        </p:nvGrpSpPr>
        <p:grpSpPr>
          <a:xfrm>
            <a:off x="1823607" y="4689718"/>
            <a:ext cx="3654790" cy="1298940"/>
            <a:chOff x="2020029" y="4526733"/>
            <a:chExt cx="3654790" cy="1298940"/>
          </a:xfrm>
        </p:grpSpPr>
        <p:cxnSp>
          <p:nvCxnSpPr>
            <p:cNvPr id="203" name="Straight Connector 202">
              <a:extLst>
                <a:ext uri="{FF2B5EF4-FFF2-40B4-BE49-F238E27FC236}">
                  <a16:creationId xmlns:a16="http://schemas.microsoft.com/office/drawing/2014/main" id="{7648061F-5D13-440C-8634-063B76C3A81D}"/>
                </a:ext>
              </a:extLst>
            </p:cNvPr>
            <p:cNvCxnSpPr/>
            <p:nvPr/>
          </p:nvCxnSpPr>
          <p:spPr>
            <a:xfrm>
              <a:off x="2020029" y="5239767"/>
              <a:ext cx="3240911" cy="0"/>
            </a:xfrm>
            <a:prstGeom prst="line">
              <a:avLst/>
            </a:prstGeom>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9FF9DF72-2E17-49A4-88EB-392F906B7C80}"/>
                </a:ext>
              </a:extLst>
            </p:cNvPr>
            <p:cNvCxnSpPr/>
            <p:nvPr/>
          </p:nvCxnSpPr>
          <p:spPr>
            <a:xfrm flipV="1">
              <a:off x="2575614" y="4929343"/>
              <a:ext cx="0" cy="310424"/>
            </a:xfrm>
            <a:prstGeom prst="line">
              <a:avLst/>
            </a:prstGeom>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68D1CAC5-3286-413D-91FB-5B84A99B0F56}"/>
                </a:ext>
              </a:extLst>
            </p:cNvPr>
            <p:cNvCxnSpPr>
              <a:cxnSpLocks/>
            </p:cNvCxnSpPr>
            <p:nvPr/>
          </p:nvCxnSpPr>
          <p:spPr>
            <a:xfrm flipH="1">
              <a:off x="3154022" y="5048809"/>
              <a:ext cx="1" cy="190957"/>
            </a:xfrm>
            <a:prstGeom prst="line">
              <a:avLst/>
            </a:prstGeom>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72773332-8DC5-48E5-BC98-2538AEC88621}"/>
                </a:ext>
              </a:extLst>
            </p:cNvPr>
            <p:cNvCxnSpPr>
              <a:cxnSpLocks/>
            </p:cNvCxnSpPr>
            <p:nvPr/>
          </p:nvCxnSpPr>
          <p:spPr>
            <a:xfrm>
              <a:off x="3497418" y="5239767"/>
              <a:ext cx="0" cy="313195"/>
            </a:xfrm>
            <a:prstGeom prst="line">
              <a:avLst/>
            </a:prstGeom>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9367F551-A4F3-480F-9B3A-A9DD3958828F}"/>
                </a:ext>
              </a:extLst>
            </p:cNvPr>
            <p:cNvCxnSpPr/>
            <p:nvPr/>
          </p:nvCxnSpPr>
          <p:spPr>
            <a:xfrm flipV="1">
              <a:off x="4846181" y="5241153"/>
              <a:ext cx="0" cy="310424"/>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26929FC3-7D0F-47A5-A1D8-C77E5E332020}"/>
                </a:ext>
              </a:extLst>
            </p:cNvPr>
            <p:cNvCxnSpPr/>
            <p:nvPr/>
          </p:nvCxnSpPr>
          <p:spPr>
            <a:xfrm>
              <a:off x="5260940" y="4772216"/>
              <a:ext cx="0" cy="935101"/>
            </a:xfrm>
            <a:prstGeom prst="line">
              <a:avLst/>
            </a:prstGeom>
          </p:spPr>
          <p:style>
            <a:lnRef idx="1">
              <a:schemeClr val="dk1"/>
            </a:lnRef>
            <a:fillRef idx="0">
              <a:schemeClr val="dk1"/>
            </a:fillRef>
            <a:effectRef idx="0">
              <a:schemeClr val="dk1"/>
            </a:effectRef>
            <a:fontRef idx="minor">
              <a:schemeClr val="tx1"/>
            </a:fontRef>
          </p:style>
        </p:cxnSp>
        <p:sp>
          <p:nvSpPr>
            <p:cNvPr id="213" name="TextBox 212">
              <a:extLst>
                <a:ext uri="{FF2B5EF4-FFF2-40B4-BE49-F238E27FC236}">
                  <a16:creationId xmlns:a16="http://schemas.microsoft.com/office/drawing/2014/main" id="{9FC39E8E-A054-4178-AD30-3F644036E091}"/>
                </a:ext>
              </a:extLst>
            </p:cNvPr>
            <p:cNvSpPr txBox="1"/>
            <p:nvPr/>
          </p:nvSpPr>
          <p:spPr>
            <a:xfrm>
              <a:off x="5226216" y="4526733"/>
              <a:ext cx="196767" cy="307777"/>
            </a:xfrm>
            <a:prstGeom prst="rect">
              <a:avLst/>
            </a:prstGeom>
            <a:noFill/>
          </p:spPr>
          <p:txBody>
            <a:bodyPr wrap="square" rtlCol="0">
              <a:spAutoFit/>
            </a:bodyPr>
            <a:lstStyle/>
            <a:p>
              <a:r>
                <a:rPr lang="en-GB" sz="1400" dirty="0"/>
                <a:t>1</a:t>
              </a:r>
            </a:p>
          </p:txBody>
        </p:sp>
        <p:sp>
          <p:nvSpPr>
            <p:cNvPr id="214" name="TextBox 213">
              <a:extLst>
                <a:ext uri="{FF2B5EF4-FFF2-40B4-BE49-F238E27FC236}">
                  <a16:creationId xmlns:a16="http://schemas.microsoft.com/office/drawing/2014/main" id="{2727BB0B-F059-4AD8-B98C-77EA55BA4E72}"/>
                </a:ext>
              </a:extLst>
            </p:cNvPr>
            <p:cNvSpPr txBox="1"/>
            <p:nvPr/>
          </p:nvSpPr>
          <p:spPr>
            <a:xfrm>
              <a:off x="5214643" y="5517896"/>
              <a:ext cx="460176" cy="307777"/>
            </a:xfrm>
            <a:prstGeom prst="rect">
              <a:avLst/>
            </a:prstGeom>
            <a:noFill/>
          </p:spPr>
          <p:txBody>
            <a:bodyPr wrap="square" rtlCol="0">
              <a:spAutoFit/>
            </a:bodyPr>
            <a:lstStyle/>
            <a:p>
              <a:r>
                <a:rPr lang="en-GB" sz="1400" dirty="0"/>
                <a:t>-1</a:t>
              </a:r>
            </a:p>
          </p:txBody>
        </p:sp>
        <p:sp>
          <p:nvSpPr>
            <p:cNvPr id="30" name="Rectangle 29">
              <a:extLst>
                <a:ext uri="{FF2B5EF4-FFF2-40B4-BE49-F238E27FC236}">
                  <a16:creationId xmlns:a16="http://schemas.microsoft.com/office/drawing/2014/main" id="{5DDA1E96-D89A-4140-A073-9FFCE6609DAA}"/>
                </a:ext>
              </a:extLst>
            </p:cNvPr>
            <p:cNvSpPr/>
            <p:nvPr/>
          </p:nvSpPr>
          <p:spPr>
            <a:xfrm>
              <a:off x="2436916" y="4867296"/>
              <a:ext cx="29753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81EE8AE4-D1AF-4385-9A12-D82433F1FC30}"/>
                </a:ext>
              </a:extLst>
            </p:cNvPr>
            <p:cNvSpPr/>
            <p:nvPr/>
          </p:nvSpPr>
          <p:spPr>
            <a:xfrm>
              <a:off x="2923938" y="4961639"/>
              <a:ext cx="460169" cy="111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B2F1F087-BD7C-4C1D-82CE-4CC7C0806D1D}"/>
                </a:ext>
              </a:extLst>
            </p:cNvPr>
            <p:cNvSpPr/>
            <p:nvPr/>
          </p:nvSpPr>
          <p:spPr>
            <a:xfrm>
              <a:off x="4606483" y="5372344"/>
              <a:ext cx="460169" cy="3077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64F2701C-8ABA-408C-8DB4-0CC8ABB2B7A7}"/>
                </a:ext>
              </a:extLst>
            </p:cNvPr>
            <p:cNvSpPr/>
            <p:nvPr/>
          </p:nvSpPr>
          <p:spPr>
            <a:xfrm>
              <a:off x="3272404" y="5533309"/>
              <a:ext cx="460169" cy="238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1" name="TextBox 40">
            <a:extLst>
              <a:ext uri="{FF2B5EF4-FFF2-40B4-BE49-F238E27FC236}">
                <a16:creationId xmlns:a16="http://schemas.microsoft.com/office/drawing/2014/main" id="{C47F353F-8B08-4462-9D8A-25372D2EF8DB}"/>
              </a:ext>
            </a:extLst>
          </p:cNvPr>
          <p:cNvSpPr txBox="1"/>
          <p:nvPr/>
        </p:nvSpPr>
        <p:spPr>
          <a:xfrm rot="18477039">
            <a:off x="8311343" y="2122917"/>
            <a:ext cx="921864" cy="307777"/>
          </a:xfrm>
          <a:prstGeom prst="rect">
            <a:avLst/>
          </a:prstGeom>
          <a:noFill/>
        </p:spPr>
        <p:txBody>
          <a:bodyPr wrap="square" rtlCol="0">
            <a:spAutoFit/>
          </a:bodyPr>
          <a:lstStyle/>
          <a:p>
            <a:r>
              <a:rPr lang="en-GB" sz="1400" dirty="0"/>
              <a:t>Arable</a:t>
            </a:r>
          </a:p>
        </p:txBody>
      </p:sp>
      <p:sp>
        <p:nvSpPr>
          <p:cNvPr id="223" name="TextBox 222">
            <a:extLst>
              <a:ext uri="{FF2B5EF4-FFF2-40B4-BE49-F238E27FC236}">
                <a16:creationId xmlns:a16="http://schemas.microsoft.com/office/drawing/2014/main" id="{DDBC2497-9F95-477E-BDE7-A8DE1A8F4867}"/>
              </a:ext>
            </a:extLst>
          </p:cNvPr>
          <p:cNvSpPr txBox="1"/>
          <p:nvPr/>
        </p:nvSpPr>
        <p:spPr>
          <a:xfrm rot="18477039">
            <a:off x="8862395" y="2275094"/>
            <a:ext cx="921864" cy="307777"/>
          </a:xfrm>
          <a:prstGeom prst="rect">
            <a:avLst/>
          </a:prstGeom>
          <a:noFill/>
        </p:spPr>
        <p:txBody>
          <a:bodyPr wrap="square" rtlCol="0">
            <a:spAutoFit/>
          </a:bodyPr>
          <a:lstStyle/>
          <a:p>
            <a:r>
              <a:rPr lang="en-GB" sz="1400" dirty="0"/>
              <a:t>Pasture</a:t>
            </a:r>
          </a:p>
        </p:txBody>
      </p:sp>
      <p:sp>
        <p:nvSpPr>
          <p:cNvPr id="224" name="TextBox 223">
            <a:extLst>
              <a:ext uri="{FF2B5EF4-FFF2-40B4-BE49-F238E27FC236}">
                <a16:creationId xmlns:a16="http://schemas.microsoft.com/office/drawing/2014/main" id="{90438EFE-E9DE-4930-A872-9A70BB5A1A43}"/>
              </a:ext>
            </a:extLst>
          </p:cNvPr>
          <p:cNvSpPr txBox="1"/>
          <p:nvPr/>
        </p:nvSpPr>
        <p:spPr>
          <a:xfrm rot="18477039">
            <a:off x="10490143" y="2507143"/>
            <a:ext cx="921864" cy="307777"/>
          </a:xfrm>
          <a:prstGeom prst="rect">
            <a:avLst/>
          </a:prstGeom>
          <a:noFill/>
        </p:spPr>
        <p:txBody>
          <a:bodyPr wrap="square" rtlCol="0">
            <a:spAutoFit/>
          </a:bodyPr>
          <a:lstStyle/>
          <a:p>
            <a:r>
              <a:rPr lang="en-GB" sz="1400" dirty="0"/>
              <a:t>Fruit</a:t>
            </a:r>
          </a:p>
        </p:txBody>
      </p:sp>
      <p:sp>
        <p:nvSpPr>
          <p:cNvPr id="225" name="TextBox 224">
            <a:extLst>
              <a:ext uri="{FF2B5EF4-FFF2-40B4-BE49-F238E27FC236}">
                <a16:creationId xmlns:a16="http://schemas.microsoft.com/office/drawing/2014/main" id="{0E237935-9CD7-4996-B8CD-A01D06712473}"/>
              </a:ext>
            </a:extLst>
          </p:cNvPr>
          <p:cNvSpPr txBox="1"/>
          <p:nvPr/>
        </p:nvSpPr>
        <p:spPr>
          <a:xfrm rot="18477039">
            <a:off x="9159955" y="2474269"/>
            <a:ext cx="1098426" cy="307777"/>
          </a:xfrm>
          <a:prstGeom prst="rect">
            <a:avLst/>
          </a:prstGeom>
          <a:noFill/>
        </p:spPr>
        <p:txBody>
          <a:bodyPr wrap="square" rtlCol="0">
            <a:spAutoFit/>
          </a:bodyPr>
          <a:lstStyle/>
          <a:p>
            <a:r>
              <a:rPr lang="en-GB" sz="1400" dirty="0"/>
              <a:t>Woodland</a:t>
            </a:r>
          </a:p>
        </p:txBody>
      </p:sp>
      <p:sp>
        <p:nvSpPr>
          <p:cNvPr id="226" name="TextBox 225">
            <a:extLst>
              <a:ext uri="{FF2B5EF4-FFF2-40B4-BE49-F238E27FC236}">
                <a16:creationId xmlns:a16="http://schemas.microsoft.com/office/drawing/2014/main" id="{C51E2911-12B0-4E16-B4D8-1498818B3F2E}"/>
              </a:ext>
            </a:extLst>
          </p:cNvPr>
          <p:cNvSpPr txBox="1"/>
          <p:nvPr/>
        </p:nvSpPr>
        <p:spPr>
          <a:xfrm rot="16200000">
            <a:off x="9888868" y="4227490"/>
            <a:ext cx="3723711" cy="369332"/>
          </a:xfrm>
          <a:prstGeom prst="rect">
            <a:avLst/>
          </a:prstGeom>
          <a:noFill/>
        </p:spPr>
        <p:txBody>
          <a:bodyPr wrap="square" rtlCol="0">
            <a:spAutoFit/>
          </a:bodyPr>
          <a:lstStyle/>
          <a:p>
            <a:pPr algn="ctr"/>
            <a:r>
              <a:rPr lang="en-GB" dirty="0"/>
              <a:t>Correlation with PC1</a:t>
            </a:r>
          </a:p>
        </p:txBody>
      </p:sp>
    </p:spTree>
    <p:extLst>
      <p:ext uri="{BB962C8B-B14F-4D97-AF65-F5344CB8AC3E}">
        <p14:creationId xmlns:p14="http://schemas.microsoft.com/office/powerpoint/2010/main" val="19782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25379F0-475E-46BA-9F1C-9FDA6DC8CFA7}"/>
              </a:ext>
            </a:extLst>
          </p:cNvPr>
          <p:cNvSpPr txBox="1"/>
          <p:nvPr/>
        </p:nvSpPr>
        <p:spPr>
          <a:xfrm>
            <a:off x="7222603" y="797510"/>
            <a:ext cx="4271058" cy="5262979"/>
          </a:xfrm>
          <a:prstGeom prst="rect">
            <a:avLst/>
          </a:prstGeom>
          <a:noFill/>
        </p:spPr>
        <p:txBody>
          <a:bodyPr wrap="square" rtlCol="0">
            <a:spAutoFit/>
          </a:bodyPr>
          <a:lstStyle/>
          <a:p>
            <a:r>
              <a:rPr lang="en-US" sz="2400" b="1" dirty="0"/>
              <a:t>Agri-rural</a:t>
            </a:r>
          </a:p>
          <a:p>
            <a:endParaRPr lang="en-US" sz="2400" b="1" dirty="0"/>
          </a:p>
          <a:p>
            <a:r>
              <a:rPr lang="en-US" sz="2400" dirty="0"/>
              <a:t>A single PC explains ~52% of the variation in the proportion of scouts</a:t>
            </a:r>
          </a:p>
          <a:p>
            <a:endParaRPr lang="en-US" sz="2400" dirty="0"/>
          </a:p>
          <a:p>
            <a:r>
              <a:rPr lang="en-US" sz="2400" dirty="0"/>
              <a:t>Significant interaction </a:t>
            </a:r>
            <a:r>
              <a:rPr lang="en-US" sz="2400" i="1" dirty="0"/>
              <a:t>(</a:t>
            </a:r>
            <a:r>
              <a:rPr lang="pt-BR" sz="2400" i="1" dirty="0"/>
              <a:t>beta regression: R</a:t>
            </a:r>
            <a:r>
              <a:rPr lang="pt-BR" sz="2400" i="1" baseline="30000" dirty="0"/>
              <a:t>2</a:t>
            </a:r>
            <a:r>
              <a:rPr lang="pt-BR" sz="2400" i="1" dirty="0"/>
              <a:t> = 0.52, ϕ = 3.7, p &lt; 0.05)</a:t>
            </a:r>
          </a:p>
          <a:p>
            <a:endParaRPr lang="pt-BR" sz="2400" i="1" dirty="0"/>
          </a:p>
          <a:p>
            <a:r>
              <a:rPr lang="en-US" sz="2400" dirty="0"/>
              <a:t>As arable land increases whilst NAUMGS and built-up areas decrease, waggle dance use </a:t>
            </a:r>
            <a:r>
              <a:rPr lang="en-US" sz="2400" b="1" dirty="0"/>
              <a:t>decreases</a:t>
            </a:r>
            <a:r>
              <a:rPr lang="en-US" sz="2400" dirty="0"/>
              <a:t>.</a:t>
            </a:r>
            <a:endParaRPr lang="en-GB" sz="2400" dirty="0"/>
          </a:p>
        </p:txBody>
      </p:sp>
      <p:pic>
        <p:nvPicPr>
          <p:cNvPr id="3" name="Picture 2" descr="Chart&#10;&#10;Description automatically generated">
            <a:extLst>
              <a:ext uri="{FF2B5EF4-FFF2-40B4-BE49-F238E27FC236}">
                <a16:creationId xmlns:a16="http://schemas.microsoft.com/office/drawing/2014/main" id="{110988A9-3263-44F3-ABE4-A6DCEC06C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75" y="514886"/>
            <a:ext cx="6316354" cy="5735443"/>
          </a:xfrm>
          <a:prstGeom prst="rect">
            <a:avLst/>
          </a:prstGeom>
        </p:spPr>
      </p:pic>
      <p:sp>
        <p:nvSpPr>
          <p:cNvPr id="4" name="TextBox 3">
            <a:extLst>
              <a:ext uri="{FF2B5EF4-FFF2-40B4-BE49-F238E27FC236}">
                <a16:creationId xmlns:a16="http://schemas.microsoft.com/office/drawing/2014/main" id="{3E4A185B-3EE2-4A8D-B507-E8292C0564E3}"/>
              </a:ext>
            </a:extLst>
          </p:cNvPr>
          <p:cNvSpPr txBox="1"/>
          <p:nvPr/>
        </p:nvSpPr>
        <p:spPr>
          <a:xfrm>
            <a:off x="5512925" y="6096893"/>
            <a:ext cx="1166150" cy="246221"/>
          </a:xfrm>
          <a:prstGeom prst="rect">
            <a:avLst/>
          </a:prstGeom>
          <a:solidFill>
            <a:schemeClr val="bg1"/>
          </a:solidFill>
        </p:spPr>
        <p:txBody>
          <a:bodyPr wrap="square" rtlCol="0">
            <a:spAutoFit/>
          </a:bodyPr>
          <a:lstStyle/>
          <a:p>
            <a:r>
              <a:rPr lang="en-GB" sz="1000" dirty="0"/>
              <a:t>Correlation</a:t>
            </a:r>
          </a:p>
        </p:txBody>
      </p:sp>
    </p:spTree>
    <p:extLst>
      <p:ext uri="{BB962C8B-B14F-4D97-AF65-F5344CB8AC3E}">
        <p14:creationId xmlns:p14="http://schemas.microsoft.com/office/powerpoint/2010/main" val="1797744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3846A7-5229-479D-B9FC-C64E4A879535}"/>
              </a:ext>
            </a:extLst>
          </p:cNvPr>
          <p:cNvSpPr txBox="1"/>
          <p:nvPr/>
        </p:nvSpPr>
        <p:spPr>
          <a:xfrm>
            <a:off x="7292051" y="736998"/>
            <a:ext cx="4490346" cy="5262979"/>
          </a:xfrm>
          <a:prstGeom prst="rect">
            <a:avLst/>
          </a:prstGeom>
          <a:noFill/>
        </p:spPr>
        <p:txBody>
          <a:bodyPr wrap="square" rtlCol="0">
            <a:spAutoFit/>
          </a:bodyPr>
          <a:lstStyle/>
          <a:p>
            <a:r>
              <a:rPr lang="en-US" sz="2400" b="1" dirty="0"/>
              <a:t>Urban</a:t>
            </a:r>
          </a:p>
          <a:p>
            <a:endParaRPr lang="en-US" sz="2400" b="1" dirty="0"/>
          </a:p>
          <a:p>
            <a:r>
              <a:rPr lang="en-US" sz="2400" dirty="0"/>
              <a:t>A single PC explains ~59% of the variation in the proportion of scouts</a:t>
            </a:r>
          </a:p>
          <a:p>
            <a:endParaRPr lang="en-US" sz="2400" dirty="0"/>
          </a:p>
          <a:p>
            <a:r>
              <a:rPr lang="en-US" sz="2400" dirty="0"/>
              <a:t>Significant interaction </a:t>
            </a:r>
            <a:r>
              <a:rPr lang="en-US" sz="2400" i="1" dirty="0"/>
              <a:t>(</a:t>
            </a:r>
            <a:r>
              <a:rPr lang="pt-BR" sz="2400" i="1" dirty="0"/>
              <a:t>beta regression: R</a:t>
            </a:r>
            <a:r>
              <a:rPr lang="pt-BR" sz="2400" i="1" baseline="30000" dirty="0"/>
              <a:t>2</a:t>
            </a:r>
            <a:r>
              <a:rPr lang="pt-BR" sz="2400" i="1" dirty="0"/>
              <a:t> = 0.59, ϕ = 6.2, p &lt; 0.05)</a:t>
            </a:r>
          </a:p>
          <a:p>
            <a:endParaRPr lang="pt-BR" sz="2400" i="1" dirty="0"/>
          </a:p>
          <a:p>
            <a:r>
              <a:rPr lang="en-US" sz="2400" dirty="0">
                <a:ea typeface="Cambria" panose="02040503050406030204" pitchFamily="18" charset="0"/>
                <a:cs typeface="Times New Roman" panose="02020603050405020304" pitchFamily="18" charset="0"/>
              </a:rPr>
              <a:t>As residential areas become sparser and parks etc. increase, waggle dance use </a:t>
            </a:r>
            <a:r>
              <a:rPr lang="en-US" sz="2400" b="1" dirty="0">
                <a:ea typeface="Cambria" panose="02040503050406030204" pitchFamily="18" charset="0"/>
                <a:cs typeface="Times New Roman" panose="02020603050405020304" pitchFamily="18" charset="0"/>
              </a:rPr>
              <a:t>decreases</a:t>
            </a:r>
            <a:r>
              <a:rPr lang="en-US" sz="2400" dirty="0">
                <a:ea typeface="Cambria" panose="02040503050406030204" pitchFamily="18" charset="0"/>
                <a:cs typeface="Times New Roman" panose="02020603050405020304" pitchFamily="18" charset="0"/>
              </a:rPr>
              <a:t>.</a:t>
            </a:r>
          </a:p>
          <a:p>
            <a:r>
              <a:rPr lang="en-US" sz="2400" dirty="0">
                <a:effectLst/>
                <a:ea typeface="Cambria" panose="02040503050406030204" pitchFamily="18" charset="0"/>
                <a:cs typeface="Times New Roman" panose="02020603050405020304" pitchFamily="18" charset="0"/>
              </a:rPr>
              <a:t> </a:t>
            </a:r>
            <a:endParaRPr lang="pt-BR" sz="2400" i="1" dirty="0"/>
          </a:p>
        </p:txBody>
      </p:sp>
      <p:pic>
        <p:nvPicPr>
          <p:cNvPr id="3" name="Picture 2" descr="Chart&#10;&#10;Description automatically generated">
            <a:extLst>
              <a:ext uri="{FF2B5EF4-FFF2-40B4-BE49-F238E27FC236}">
                <a16:creationId xmlns:a16="http://schemas.microsoft.com/office/drawing/2014/main" id="{C0B5881E-12C8-40D7-8FED-76D01A4EB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41" y="629821"/>
            <a:ext cx="6515473" cy="5632311"/>
          </a:xfrm>
          <a:prstGeom prst="rect">
            <a:avLst/>
          </a:prstGeom>
        </p:spPr>
      </p:pic>
      <p:sp>
        <p:nvSpPr>
          <p:cNvPr id="7" name="TextBox 6">
            <a:extLst>
              <a:ext uri="{FF2B5EF4-FFF2-40B4-BE49-F238E27FC236}">
                <a16:creationId xmlns:a16="http://schemas.microsoft.com/office/drawing/2014/main" id="{4BCF3344-0D86-467D-9657-1BD945889C91}"/>
              </a:ext>
            </a:extLst>
          </p:cNvPr>
          <p:cNvSpPr txBox="1"/>
          <p:nvPr/>
        </p:nvSpPr>
        <p:spPr>
          <a:xfrm>
            <a:off x="5698119" y="6105068"/>
            <a:ext cx="1166150" cy="246221"/>
          </a:xfrm>
          <a:prstGeom prst="rect">
            <a:avLst/>
          </a:prstGeom>
          <a:solidFill>
            <a:schemeClr val="bg1"/>
          </a:solidFill>
        </p:spPr>
        <p:txBody>
          <a:bodyPr wrap="square" rtlCol="0">
            <a:spAutoFit/>
          </a:bodyPr>
          <a:lstStyle/>
          <a:p>
            <a:r>
              <a:rPr lang="en-GB" sz="1000" dirty="0"/>
              <a:t>Correlation</a:t>
            </a:r>
          </a:p>
        </p:txBody>
      </p:sp>
    </p:spTree>
    <p:extLst>
      <p:ext uri="{BB962C8B-B14F-4D97-AF65-F5344CB8AC3E}">
        <p14:creationId xmlns:p14="http://schemas.microsoft.com/office/powerpoint/2010/main" val="448064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40D5C-56F5-488D-A6E1-5258546944E4}"/>
              </a:ext>
            </a:extLst>
          </p:cNvPr>
          <p:cNvSpPr>
            <a:spLocks noGrp="1"/>
          </p:cNvSpPr>
          <p:nvPr>
            <p:ph idx="1"/>
          </p:nvPr>
        </p:nvSpPr>
        <p:spPr>
          <a:xfrm>
            <a:off x="482600" y="694482"/>
            <a:ext cx="10506991" cy="5185110"/>
          </a:xfrm>
        </p:spPr>
        <p:txBody>
          <a:bodyPr/>
          <a:lstStyle/>
          <a:p>
            <a:r>
              <a:rPr lang="en-US" sz="2400" i="1" dirty="0"/>
              <a:t>Does </a:t>
            </a:r>
            <a:r>
              <a:rPr lang="en-US" sz="2400" b="1" i="1" dirty="0"/>
              <a:t>land-use type </a:t>
            </a:r>
            <a:r>
              <a:rPr lang="en-US" sz="2400" i="1" dirty="0"/>
              <a:t>have a notable influence? </a:t>
            </a:r>
          </a:p>
          <a:p>
            <a:endParaRPr lang="en-US" i="1" dirty="0"/>
          </a:p>
          <a:p>
            <a:r>
              <a:rPr lang="en-US" sz="2400" i="1" dirty="0"/>
              <a:t>Maybe…</a:t>
            </a:r>
          </a:p>
          <a:p>
            <a:endParaRPr lang="en-US" i="1" dirty="0"/>
          </a:p>
          <a:p>
            <a:pPr marL="342900" indent="-342900">
              <a:buFont typeface="Arial" panose="020B0604020202020204" pitchFamily="34" charset="0"/>
              <a:buChar char="•"/>
            </a:pPr>
            <a:r>
              <a:rPr lang="en-US" sz="2400" dirty="0"/>
              <a:t>Agri-rural results suggests resource sparsity might be  a contributing factor</a:t>
            </a:r>
          </a:p>
          <a:p>
            <a:pPr marL="342900" indent="-342900">
              <a:buFont typeface="Arial" panose="020B0604020202020204" pitchFamily="34" charset="0"/>
              <a:buChar char="•"/>
            </a:pPr>
            <a:r>
              <a:rPr lang="en-US" sz="2400" dirty="0"/>
              <a:t>No clear pattern in the urban results</a:t>
            </a:r>
          </a:p>
          <a:p>
            <a:pPr marL="342900" indent="-342900">
              <a:buFont typeface="Arial" panose="020B0604020202020204" pitchFamily="34" charset="0"/>
              <a:buChar char="•"/>
            </a:pPr>
            <a:r>
              <a:rPr lang="en-US" sz="2400" dirty="0"/>
              <a:t>More data, at a higher</a:t>
            </a:r>
            <a:r>
              <a:rPr lang="en-US" dirty="0"/>
              <a:t> resolution, is required to evaluate this further</a:t>
            </a:r>
          </a:p>
          <a:p>
            <a:pPr marL="342900" indent="-342900">
              <a:buFont typeface="Arial" panose="020B0604020202020204" pitchFamily="34" charset="0"/>
              <a:buChar char="•"/>
            </a:pPr>
            <a:r>
              <a:rPr lang="en-US" sz="2400" dirty="0"/>
              <a:t>Our work </a:t>
            </a:r>
            <a:r>
              <a:rPr lang="en-US" dirty="0"/>
              <a:t>opens the door to large-scale experimental exploration of waggle dance use </a:t>
            </a:r>
          </a:p>
          <a:p>
            <a:endParaRPr lang="en-US" sz="2400" dirty="0"/>
          </a:p>
          <a:p>
            <a:endParaRPr lang="en-GB" dirty="0"/>
          </a:p>
        </p:txBody>
      </p:sp>
    </p:spTree>
    <p:extLst>
      <p:ext uri="{BB962C8B-B14F-4D97-AF65-F5344CB8AC3E}">
        <p14:creationId xmlns:p14="http://schemas.microsoft.com/office/powerpoint/2010/main" val="300498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2391" y="1473750"/>
            <a:ext cx="3947218" cy="3910499"/>
          </a:xfrm>
          <a:prstGeom prst="hexagon">
            <a:avLst/>
          </a:prstGeom>
        </p:spPr>
      </p:pic>
      <p:sp>
        <p:nvSpPr>
          <p:cNvPr id="3" name="Hexagon 2">
            <a:extLst>
              <a:ext uri="{FF2B5EF4-FFF2-40B4-BE49-F238E27FC236}">
                <a16:creationId xmlns:a16="http://schemas.microsoft.com/office/drawing/2014/main" id="{CC55AAF2-9517-4169-894A-E04514F4A5FA}"/>
              </a:ext>
            </a:extLst>
          </p:cNvPr>
          <p:cNvSpPr/>
          <p:nvPr/>
        </p:nvSpPr>
        <p:spPr>
          <a:xfrm>
            <a:off x="1134319" y="741790"/>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a new tool to quantify waggle dance use</a:t>
            </a:r>
            <a:endParaRPr lang="en-GB" sz="2400" dirty="0">
              <a:solidFill>
                <a:schemeClr val="tx1"/>
              </a:solidFill>
            </a:endParaRPr>
          </a:p>
        </p:txBody>
      </p:sp>
      <p:sp>
        <p:nvSpPr>
          <p:cNvPr id="22" name="Hexagon 21">
            <a:extLst>
              <a:ext uri="{FF2B5EF4-FFF2-40B4-BE49-F238E27FC236}">
                <a16:creationId xmlns:a16="http://schemas.microsoft.com/office/drawing/2014/main" id="{14F89731-0941-4B16-97D9-788BC11C3A4E}"/>
              </a:ext>
            </a:extLst>
          </p:cNvPr>
          <p:cNvSpPr/>
          <p:nvPr/>
        </p:nvSpPr>
        <p:spPr>
          <a:xfrm>
            <a:off x="8069609" y="741790"/>
            <a:ext cx="3157834"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Waggle dance use influenced by land-use type</a:t>
            </a:r>
          </a:p>
        </p:txBody>
      </p:sp>
      <p:sp>
        <p:nvSpPr>
          <p:cNvPr id="23" name="Hexagon 22">
            <a:extLst>
              <a:ext uri="{FF2B5EF4-FFF2-40B4-BE49-F238E27FC236}">
                <a16:creationId xmlns:a16="http://schemas.microsoft.com/office/drawing/2014/main" id="{9BF09BDE-A25D-4344-B230-8A3295B32208}"/>
              </a:ext>
            </a:extLst>
          </p:cNvPr>
          <p:cNvSpPr/>
          <p:nvPr/>
        </p:nvSpPr>
        <p:spPr>
          <a:xfrm>
            <a:off x="1134319" y="3706838"/>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Honey bees don’t always forage collectively</a:t>
            </a:r>
          </a:p>
        </p:txBody>
      </p:sp>
      <p:sp>
        <p:nvSpPr>
          <p:cNvPr id="24" name="Hexagon 23">
            <a:extLst>
              <a:ext uri="{FF2B5EF4-FFF2-40B4-BE49-F238E27FC236}">
                <a16:creationId xmlns:a16="http://schemas.microsoft.com/office/drawing/2014/main" id="{4B088488-228B-4FF7-9255-0679090A99DF}"/>
              </a:ext>
            </a:extLst>
          </p:cNvPr>
          <p:cNvSpPr/>
          <p:nvPr/>
        </p:nvSpPr>
        <p:spPr>
          <a:xfrm>
            <a:off x="8069608" y="3706838"/>
            <a:ext cx="3157833"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Visualise waggle dance use across different landscapes</a:t>
            </a:r>
          </a:p>
        </p:txBody>
      </p:sp>
    </p:spTree>
    <p:extLst>
      <p:ext uri="{BB962C8B-B14F-4D97-AF65-F5344CB8AC3E}">
        <p14:creationId xmlns:p14="http://schemas.microsoft.com/office/powerpoint/2010/main" val="93475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descr="Graphical user interface, application&#10;&#10;Description automatically generated">
            <a:extLst>
              <a:ext uri="{FF2B5EF4-FFF2-40B4-BE49-F238E27FC236}">
                <a16:creationId xmlns:a16="http://schemas.microsoft.com/office/drawing/2014/main" id="{4ACFC656-1E26-437D-8829-331141370F9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82600" y="4692516"/>
            <a:ext cx="3093977" cy="1595895"/>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FE6E167F-2B76-4686-A3D4-056F9BFA74C9}"/>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21390" r="1600" b="29555"/>
          <a:stretch/>
        </p:blipFill>
        <p:spPr>
          <a:xfrm>
            <a:off x="3679868" y="5058809"/>
            <a:ext cx="5189963" cy="1269465"/>
          </a:xfrm>
          <a:prstGeom prst="rect">
            <a:avLst/>
          </a:prstGeom>
        </p:spPr>
      </p:pic>
      <p:sp>
        <p:nvSpPr>
          <p:cNvPr id="3" name="Content Placeholder 2">
            <a:extLst>
              <a:ext uri="{FF2B5EF4-FFF2-40B4-BE49-F238E27FC236}">
                <a16:creationId xmlns:a16="http://schemas.microsoft.com/office/drawing/2014/main" id="{0E18D249-DD56-4E88-A5C5-5B0A71B21076}"/>
              </a:ext>
            </a:extLst>
          </p:cNvPr>
          <p:cNvSpPr>
            <a:spLocks noGrp="1"/>
          </p:cNvSpPr>
          <p:nvPr>
            <p:ph idx="1"/>
          </p:nvPr>
        </p:nvSpPr>
        <p:spPr>
          <a:xfrm>
            <a:off x="583316" y="671705"/>
            <a:ext cx="11147072" cy="3668167"/>
          </a:xfrm>
        </p:spPr>
        <p:txBody>
          <a:bodyPr>
            <a:noAutofit/>
          </a:bodyPr>
          <a:lstStyle/>
          <a:p>
            <a:pPr fontAlgn="base"/>
            <a:r>
              <a:rPr lang="en-US" sz="4000" b="1" i="0" dirty="0">
                <a:effectLst/>
              </a:rPr>
              <a:t>Acknowledgments</a:t>
            </a:r>
          </a:p>
          <a:p>
            <a:r>
              <a:rPr lang="en-GB" sz="4000" b="0" i="0" dirty="0">
                <a:effectLst/>
                <a:latin typeface="Open Sans" panose="020B0606030504020204" pitchFamily="34" charset="0"/>
              </a:rPr>
              <a:t>Ash Samuelson, Elli Leadbeater &amp; Vincent Jansen</a:t>
            </a:r>
          </a:p>
          <a:p>
            <a:endParaRPr lang="en-GB" sz="4000" dirty="0">
              <a:latin typeface="Open Sans" panose="020B0606030504020204" pitchFamily="34" charset="0"/>
            </a:endParaRPr>
          </a:p>
          <a:p>
            <a:r>
              <a:rPr lang="en-US" sz="4000" b="1" i="0" dirty="0">
                <a:effectLst/>
              </a:rPr>
              <a:t>Thank you for listening, questions</a:t>
            </a:r>
          </a:p>
          <a:p>
            <a:endParaRPr lang="en-GB" sz="4000" dirty="0"/>
          </a:p>
        </p:txBody>
      </p:sp>
      <p:cxnSp>
        <p:nvCxnSpPr>
          <p:cNvPr id="22" name="Straight Connector 21">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Hexagon 7">
            <a:extLst>
              <a:ext uri="{FF2B5EF4-FFF2-40B4-BE49-F238E27FC236}">
                <a16:creationId xmlns:a16="http://schemas.microsoft.com/office/drawing/2014/main" id="{C280BE8B-466F-47BD-849B-1FE2DBF30993}"/>
              </a:ext>
            </a:extLst>
          </p:cNvPr>
          <p:cNvSpPr/>
          <p:nvPr/>
        </p:nvSpPr>
        <p:spPr>
          <a:xfrm>
            <a:off x="8973122" y="2586966"/>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00" dirty="0">
              <a:solidFill>
                <a:schemeClr val="tx1"/>
              </a:solidFill>
            </a:endParaRPr>
          </a:p>
        </p:txBody>
      </p:sp>
      <p:pic>
        <p:nvPicPr>
          <p:cNvPr id="4" name="Graphic 3" descr="Question Mark with solid fill">
            <a:extLst>
              <a:ext uri="{FF2B5EF4-FFF2-40B4-BE49-F238E27FC236}">
                <a16:creationId xmlns:a16="http://schemas.microsoft.com/office/drawing/2014/main" id="{D8D62D52-51E4-4D2C-997C-2540A62D88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0491" y="3009279"/>
            <a:ext cx="1688232" cy="1688232"/>
          </a:xfrm>
          <a:prstGeom prst="rect">
            <a:avLst/>
          </a:prstGeom>
        </p:spPr>
      </p:pic>
    </p:spTree>
    <p:extLst>
      <p:ext uri="{BB962C8B-B14F-4D97-AF65-F5344CB8AC3E}">
        <p14:creationId xmlns:p14="http://schemas.microsoft.com/office/powerpoint/2010/main" val="2460580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0249-06F9-497B-8A70-2ADDA5C19868}"/>
              </a:ext>
            </a:extLst>
          </p:cNvPr>
          <p:cNvSpPr>
            <a:spLocks noGrp="1"/>
          </p:cNvSpPr>
          <p:nvPr>
            <p:ph type="title"/>
          </p:nvPr>
        </p:nvSpPr>
        <p:spPr/>
        <p:txBody>
          <a:bodyPr/>
          <a:lstStyle/>
          <a:p>
            <a:pPr algn="ctr"/>
            <a:r>
              <a:rPr lang="en-GB" dirty="0"/>
              <a:t>Additional slides</a:t>
            </a:r>
          </a:p>
        </p:txBody>
      </p:sp>
      <p:sp>
        <p:nvSpPr>
          <p:cNvPr id="3" name="Content Placeholder 2">
            <a:extLst>
              <a:ext uri="{FF2B5EF4-FFF2-40B4-BE49-F238E27FC236}">
                <a16:creationId xmlns:a16="http://schemas.microsoft.com/office/drawing/2014/main" id="{A919B61B-FCA5-4CA2-85CB-32C2CB7D7594}"/>
              </a:ext>
            </a:extLst>
          </p:cNvPr>
          <p:cNvSpPr>
            <a:spLocks noGrp="1"/>
          </p:cNvSpPr>
          <p:nvPr>
            <p:ph idx="1"/>
          </p:nvPr>
        </p:nvSpPr>
        <p:spPr/>
        <p:txBody>
          <a:bodyPr>
            <a:normAutofit lnSpcReduction="10000"/>
          </a:bodyPr>
          <a:lstStyle/>
          <a:p>
            <a:pPr algn="ctr"/>
            <a:r>
              <a:rPr lang="en-GB" dirty="0"/>
              <a:t>|</a:t>
            </a:r>
            <a:br>
              <a:rPr lang="en-GB" dirty="0"/>
            </a:br>
            <a:r>
              <a:rPr lang="en-GB" dirty="0"/>
              <a:t>|</a:t>
            </a:r>
            <a:br>
              <a:rPr lang="en-GB" dirty="0"/>
            </a:br>
            <a:r>
              <a:rPr lang="en-GB" dirty="0"/>
              <a:t>|</a:t>
            </a:r>
            <a:br>
              <a:rPr lang="en-GB" dirty="0"/>
            </a:br>
            <a:r>
              <a:rPr lang="en-GB" dirty="0"/>
              <a:t>|</a:t>
            </a:r>
            <a:br>
              <a:rPr lang="en-GB" dirty="0"/>
            </a:br>
            <a:r>
              <a:rPr lang="en-GB" dirty="0"/>
              <a:t>|</a:t>
            </a:r>
            <a:br>
              <a:rPr lang="en-GB" dirty="0"/>
            </a:br>
            <a:r>
              <a:rPr lang="en-GB" dirty="0"/>
              <a:t>|</a:t>
            </a:r>
          </a:p>
          <a:p>
            <a:pPr algn="ctr"/>
            <a:r>
              <a:rPr lang="en-GB" dirty="0"/>
              <a:t>V</a:t>
            </a:r>
          </a:p>
        </p:txBody>
      </p:sp>
    </p:spTree>
    <p:extLst>
      <p:ext uri="{BB962C8B-B14F-4D97-AF65-F5344CB8AC3E}">
        <p14:creationId xmlns:p14="http://schemas.microsoft.com/office/powerpoint/2010/main" val="2227724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A9A50-C264-460E-8A0B-F3B03513AC74}"/>
              </a:ext>
            </a:extLst>
          </p:cNvPr>
          <p:cNvSpPr>
            <a:spLocks noGrp="1"/>
          </p:cNvSpPr>
          <p:nvPr>
            <p:ph idx="1"/>
          </p:nvPr>
        </p:nvSpPr>
        <p:spPr>
          <a:xfrm>
            <a:off x="722296" y="599241"/>
            <a:ext cx="10907451" cy="790267"/>
          </a:xfrm>
        </p:spPr>
        <p:txBody>
          <a:bodyPr>
            <a:normAutofit lnSpcReduction="10000"/>
          </a:bodyPr>
          <a:lstStyle/>
          <a:p>
            <a:pPr marL="342900" indent="-342900">
              <a:buBlip>
                <a:blip r:embed="rId3">
                  <a:extLst>
                    <a:ext uri="{96DAC541-7B7A-43D3-8B79-37D633B846F1}">
                      <asvg:svgBlip xmlns:asvg="http://schemas.microsoft.com/office/drawing/2016/SVG/main" r:embed="rId4"/>
                    </a:ext>
                  </a:extLst>
                </a:blip>
              </a:buBlip>
            </a:pPr>
            <a:r>
              <a:rPr lang="en-US" dirty="0"/>
              <a:t>Partial Least Squares (PLS) to identify what combinations of land-use type best accounts for the variation in the proportion of scouts.</a:t>
            </a:r>
          </a:p>
          <a:p>
            <a:endParaRPr lang="en-US" dirty="0"/>
          </a:p>
          <a:p>
            <a:endParaRPr lang="en-US" dirty="0"/>
          </a:p>
          <a:p>
            <a:endParaRPr lang="en-US" dirty="0"/>
          </a:p>
          <a:p>
            <a:endParaRPr lang="en-US" dirty="0"/>
          </a:p>
          <a:p>
            <a:endParaRPr lang="en-US" b="1" dirty="0"/>
          </a:p>
          <a:p>
            <a:endParaRPr lang="en-US" dirty="0"/>
          </a:p>
        </p:txBody>
      </p:sp>
      <p:cxnSp>
        <p:nvCxnSpPr>
          <p:cNvPr id="11" name="Straight Arrow Connector 10">
            <a:extLst>
              <a:ext uri="{FF2B5EF4-FFF2-40B4-BE49-F238E27FC236}">
                <a16:creationId xmlns:a16="http://schemas.microsoft.com/office/drawing/2014/main" id="{42186E09-B7A5-4148-AD0A-A7352334D35E}"/>
              </a:ext>
            </a:extLst>
          </p:cNvPr>
          <p:cNvCxnSpPr>
            <a:cxnSpLocks/>
          </p:cNvCxnSpPr>
          <p:nvPr/>
        </p:nvCxnSpPr>
        <p:spPr>
          <a:xfrm flipV="1">
            <a:off x="2233914" y="1770927"/>
            <a:ext cx="0" cy="22733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970C158-B88E-4E66-A2BC-BE450598F9E7}"/>
              </a:ext>
            </a:extLst>
          </p:cNvPr>
          <p:cNvCxnSpPr>
            <a:cxnSpLocks/>
          </p:cNvCxnSpPr>
          <p:nvPr/>
        </p:nvCxnSpPr>
        <p:spPr>
          <a:xfrm>
            <a:off x="2233914" y="4044322"/>
            <a:ext cx="1851949" cy="20102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7F3EDF84-D02E-453E-BB70-E99860BD37C1}"/>
              </a:ext>
            </a:extLst>
          </p:cNvPr>
          <p:cNvCxnSpPr>
            <a:cxnSpLocks/>
          </p:cNvCxnSpPr>
          <p:nvPr/>
        </p:nvCxnSpPr>
        <p:spPr>
          <a:xfrm flipH="1">
            <a:off x="868101" y="4044322"/>
            <a:ext cx="1365812" cy="145468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0B69917A-2618-4E2A-AC72-245D5462D4EA}"/>
              </a:ext>
            </a:extLst>
          </p:cNvPr>
          <p:cNvSpPr txBox="1"/>
          <p:nvPr/>
        </p:nvSpPr>
        <p:spPr>
          <a:xfrm rot="16200000">
            <a:off x="1406851" y="1986617"/>
            <a:ext cx="1284789" cy="369332"/>
          </a:xfrm>
          <a:prstGeom prst="rect">
            <a:avLst/>
          </a:prstGeom>
          <a:noFill/>
        </p:spPr>
        <p:txBody>
          <a:bodyPr wrap="square" rtlCol="0">
            <a:spAutoFit/>
          </a:bodyPr>
          <a:lstStyle/>
          <a:p>
            <a:r>
              <a:rPr lang="en-GB" dirty="0"/>
              <a:t>Variable 1</a:t>
            </a:r>
          </a:p>
        </p:txBody>
      </p:sp>
      <p:sp>
        <p:nvSpPr>
          <p:cNvPr id="52" name="TextBox 51">
            <a:extLst>
              <a:ext uri="{FF2B5EF4-FFF2-40B4-BE49-F238E27FC236}">
                <a16:creationId xmlns:a16="http://schemas.microsoft.com/office/drawing/2014/main" id="{D53C5DCC-5FED-42AB-A332-3C009958A48D}"/>
              </a:ext>
            </a:extLst>
          </p:cNvPr>
          <p:cNvSpPr txBox="1"/>
          <p:nvPr/>
        </p:nvSpPr>
        <p:spPr>
          <a:xfrm rot="18694580">
            <a:off x="484306" y="4711235"/>
            <a:ext cx="1284789" cy="369332"/>
          </a:xfrm>
          <a:prstGeom prst="rect">
            <a:avLst/>
          </a:prstGeom>
          <a:noFill/>
        </p:spPr>
        <p:txBody>
          <a:bodyPr wrap="square" rtlCol="0">
            <a:spAutoFit/>
          </a:bodyPr>
          <a:lstStyle/>
          <a:p>
            <a:r>
              <a:rPr lang="en-GB" dirty="0"/>
              <a:t>Variable 2</a:t>
            </a:r>
          </a:p>
        </p:txBody>
      </p:sp>
      <p:sp>
        <p:nvSpPr>
          <p:cNvPr id="53" name="TextBox 52">
            <a:extLst>
              <a:ext uri="{FF2B5EF4-FFF2-40B4-BE49-F238E27FC236}">
                <a16:creationId xmlns:a16="http://schemas.microsoft.com/office/drawing/2014/main" id="{B5B7D418-D2A0-40E5-B2EB-A6BB43EBAD1D}"/>
              </a:ext>
            </a:extLst>
          </p:cNvPr>
          <p:cNvSpPr txBox="1"/>
          <p:nvPr/>
        </p:nvSpPr>
        <p:spPr>
          <a:xfrm rot="2784338">
            <a:off x="3250175" y="5314339"/>
            <a:ext cx="1284789" cy="369332"/>
          </a:xfrm>
          <a:prstGeom prst="rect">
            <a:avLst/>
          </a:prstGeom>
          <a:noFill/>
        </p:spPr>
        <p:txBody>
          <a:bodyPr wrap="square" rtlCol="0">
            <a:spAutoFit/>
          </a:bodyPr>
          <a:lstStyle/>
          <a:p>
            <a:r>
              <a:rPr lang="en-GB" dirty="0"/>
              <a:t>Variable 1</a:t>
            </a:r>
          </a:p>
        </p:txBody>
      </p:sp>
      <p:sp>
        <p:nvSpPr>
          <p:cNvPr id="29" name="Oval 28">
            <a:extLst>
              <a:ext uri="{FF2B5EF4-FFF2-40B4-BE49-F238E27FC236}">
                <a16:creationId xmlns:a16="http://schemas.microsoft.com/office/drawing/2014/main" id="{ADFA0BBE-05F7-4F4C-8352-510E46FCD5CB}"/>
              </a:ext>
            </a:extLst>
          </p:cNvPr>
          <p:cNvSpPr/>
          <p:nvPr/>
        </p:nvSpPr>
        <p:spPr>
          <a:xfrm>
            <a:off x="1333142" y="3287217"/>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E394249D-9468-4F01-88F0-B1C82346EA63}"/>
              </a:ext>
            </a:extLst>
          </p:cNvPr>
          <p:cNvSpPr/>
          <p:nvPr/>
        </p:nvSpPr>
        <p:spPr>
          <a:xfrm>
            <a:off x="1447357" y="3628152"/>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F09AEC11-C09E-47B7-AFBA-8DCD2C8A86A7}"/>
              </a:ext>
            </a:extLst>
          </p:cNvPr>
          <p:cNvSpPr/>
          <p:nvPr/>
        </p:nvSpPr>
        <p:spPr>
          <a:xfrm>
            <a:off x="916008" y="4176402"/>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4C62A631-09E2-4898-800D-7B82D1DA66C6}"/>
              </a:ext>
            </a:extLst>
          </p:cNvPr>
          <p:cNvSpPr/>
          <p:nvPr/>
        </p:nvSpPr>
        <p:spPr>
          <a:xfrm>
            <a:off x="1730280" y="3948766"/>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F7ED4C96-2410-47D0-8A68-B27F51FF7E4D}"/>
              </a:ext>
            </a:extLst>
          </p:cNvPr>
          <p:cNvSpPr/>
          <p:nvPr/>
        </p:nvSpPr>
        <p:spPr>
          <a:xfrm>
            <a:off x="1702328" y="3198635"/>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603EC2B0-13E0-4A04-98FA-A96A031E1720}"/>
              </a:ext>
            </a:extLst>
          </p:cNvPr>
          <p:cNvSpPr/>
          <p:nvPr/>
        </p:nvSpPr>
        <p:spPr>
          <a:xfrm>
            <a:off x="2161430" y="2968906"/>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70AA06F8-72D5-4113-95C6-EEE22048B19C}"/>
              </a:ext>
            </a:extLst>
          </p:cNvPr>
          <p:cNvSpPr/>
          <p:nvPr/>
        </p:nvSpPr>
        <p:spPr>
          <a:xfrm>
            <a:off x="1968121" y="3425077"/>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46C82D42-926E-40F9-92AA-A81862DF2000}"/>
              </a:ext>
            </a:extLst>
          </p:cNvPr>
          <p:cNvSpPr/>
          <p:nvPr/>
        </p:nvSpPr>
        <p:spPr>
          <a:xfrm>
            <a:off x="1793395" y="4504514"/>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1A2F3891-E9E0-4EF2-8235-18EE90F4A527}"/>
              </a:ext>
            </a:extLst>
          </p:cNvPr>
          <p:cNvSpPr/>
          <p:nvPr/>
        </p:nvSpPr>
        <p:spPr>
          <a:xfrm>
            <a:off x="1600086" y="4960685"/>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F987D993-F0A9-4EDF-8867-6DF1A86ACC80}"/>
              </a:ext>
            </a:extLst>
          </p:cNvPr>
          <p:cNvSpPr/>
          <p:nvPr/>
        </p:nvSpPr>
        <p:spPr>
          <a:xfrm>
            <a:off x="2040602" y="4722530"/>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4296FD57-BE1A-47A5-9810-891EA1C9CEDF}"/>
              </a:ext>
            </a:extLst>
          </p:cNvPr>
          <p:cNvSpPr/>
          <p:nvPr/>
        </p:nvSpPr>
        <p:spPr>
          <a:xfrm>
            <a:off x="2152257" y="4045610"/>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2BFCD35B-D6D4-4B43-9367-ACC6638FE788}"/>
              </a:ext>
            </a:extLst>
          </p:cNvPr>
          <p:cNvSpPr/>
          <p:nvPr/>
        </p:nvSpPr>
        <p:spPr>
          <a:xfrm>
            <a:off x="2497966" y="3741839"/>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223279D9-4CE2-418B-AE94-F02B1A13B89D}"/>
              </a:ext>
            </a:extLst>
          </p:cNvPr>
          <p:cNvSpPr/>
          <p:nvPr/>
        </p:nvSpPr>
        <p:spPr>
          <a:xfrm>
            <a:off x="2148496" y="3688301"/>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56C5D608-A693-49C2-9CA9-2241E8E763A1}"/>
              </a:ext>
            </a:extLst>
          </p:cNvPr>
          <p:cNvSpPr/>
          <p:nvPr/>
        </p:nvSpPr>
        <p:spPr>
          <a:xfrm>
            <a:off x="2570447" y="4306810"/>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2C147003-63AB-4930-BD6E-56C9A200E82B}"/>
              </a:ext>
            </a:extLst>
          </p:cNvPr>
          <p:cNvSpPr/>
          <p:nvPr/>
        </p:nvSpPr>
        <p:spPr>
          <a:xfrm>
            <a:off x="2570446" y="4744717"/>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732CE0DE-811F-43AF-B77A-D2778746C72E}"/>
              </a:ext>
            </a:extLst>
          </p:cNvPr>
          <p:cNvSpPr/>
          <p:nvPr/>
        </p:nvSpPr>
        <p:spPr>
          <a:xfrm>
            <a:off x="3212504" y="3387566"/>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33D22F52-2294-43D0-97A4-F93AC75849E8}"/>
              </a:ext>
            </a:extLst>
          </p:cNvPr>
          <p:cNvSpPr/>
          <p:nvPr/>
        </p:nvSpPr>
        <p:spPr>
          <a:xfrm>
            <a:off x="1323144" y="4025931"/>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9518DB62-AC00-4972-AB42-5604AC778C51}"/>
              </a:ext>
            </a:extLst>
          </p:cNvPr>
          <p:cNvCxnSpPr/>
          <p:nvPr/>
        </p:nvCxnSpPr>
        <p:spPr>
          <a:xfrm>
            <a:off x="443282" y="3213342"/>
            <a:ext cx="3510604" cy="162131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CAAF1D0-43C6-4012-B91E-E8C31EB9B8DC}"/>
              </a:ext>
            </a:extLst>
          </p:cNvPr>
          <p:cNvCxnSpPr>
            <a:cxnSpLocks/>
          </p:cNvCxnSpPr>
          <p:nvPr/>
        </p:nvCxnSpPr>
        <p:spPr>
          <a:xfrm flipV="1">
            <a:off x="907070" y="2548994"/>
            <a:ext cx="2729411" cy="221574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087EC0C-6906-4B80-8AEA-5C0E5B011931}"/>
              </a:ext>
            </a:extLst>
          </p:cNvPr>
          <p:cNvGrpSpPr/>
          <p:nvPr/>
        </p:nvGrpSpPr>
        <p:grpSpPr>
          <a:xfrm>
            <a:off x="172837" y="5896310"/>
            <a:ext cx="3618210" cy="369332"/>
            <a:chOff x="339391" y="5747478"/>
            <a:chExt cx="3618210" cy="369332"/>
          </a:xfrm>
        </p:grpSpPr>
        <p:sp>
          <p:nvSpPr>
            <p:cNvPr id="38" name="TextBox 37">
              <a:extLst>
                <a:ext uri="{FF2B5EF4-FFF2-40B4-BE49-F238E27FC236}">
                  <a16:creationId xmlns:a16="http://schemas.microsoft.com/office/drawing/2014/main" id="{4F2F4BB1-DAF3-4B76-9467-7A94BF8A2047}"/>
                </a:ext>
              </a:extLst>
            </p:cNvPr>
            <p:cNvSpPr txBox="1"/>
            <p:nvPr/>
          </p:nvSpPr>
          <p:spPr>
            <a:xfrm>
              <a:off x="339391" y="5747478"/>
              <a:ext cx="3618210" cy="369332"/>
            </a:xfrm>
            <a:prstGeom prst="rect">
              <a:avLst/>
            </a:prstGeom>
            <a:noFill/>
          </p:spPr>
          <p:txBody>
            <a:bodyPr wrap="square" rtlCol="0">
              <a:spAutoFit/>
            </a:bodyPr>
            <a:lstStyle/>
            <a:p>
              <a:r>
                <a:rPr lang="en-GB" dirty="0"/>
                <a:t>Treatment:     Group 1      Group 2</a:t>
              </a:r>
            </a:p>
          </p:txBody>
        </p:sp>
        <p:sp>
          <p:nvSpPr>
            <p:cNvPr id="103" name="Oval 102">
              <a:extLst>
                <a:ext uri="{FF2B5EF4-FFF2-40B4-BE49-F238E27FC236}">
                  <a16:creationId xmlns:a16="http://schemas.microsoft.com/office/drawing/2014/main" id="{6CA23F31-62F2-4B1D-BFFD-86981BC12B42}"/>
                </a:ext>
              </a:extLst>
            </p:cNvPr>
            <p:cNvSpPr/>
            <p:nvPr/>
          </p:nvSpPr>
          <p:spPr>
            <a:xfrm>
              <a:off x="2751334" y="5887970"/>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12A0B9AA-20C4-4419-A832-E0640281D182}"/>
                </a:ext>
              </a:extLst>
            </p:cNvPr>
            <p:cNvSpPr/>
            <p:nvPr/>
          </p:nvSpPr>
          <p:spPr>
            <a:xfrm>
              <a:off x="1620458" y="5887971"/>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AEF6E599-0F4C-453A-8DBB-59FAD6A588E8}"/>
              </a:ext>
            </a:extLst>
          </p:cNvPr>
          <p:cNvGrpSpPr/>
          <p:nvPr/>
        </p:nvGrpSpPr>
        <p:grpSpPr>
          <a:xfrm>
            <a:off x="6715752" y="3644222"/>
            <a:ext cx="5093330" cy="2128463"/>
            <a:chOff x="6715752" y="3644222"/>
            <a:chExt cx="5093330" cy="2128463"/>
          </a:xfrm>
        </p:grpSpPr>
        <p:sp>
          <p:nvSpPr>
            <p:cNvPr id="100" name="Rectangle 99">
              <a:extLst>
                <a:ext uri="{FF2B5EF4-FFF2-40B4-BE49-F238E27FC236}">
                  <a16:creationId xmlns:a16="http://schemas.microsoft.com/office/drawing/2014/main" id="{FB8E9A81-2297-44F0-B03B-A20046C60433}"/>
                </a:ext>
              </a:extLst>
            </p:cNvPr>
            <p:cNvSpPr/>
            <p:nvPr/>
          </p:nvSpPr>
          <p:spPr>
            <a:xfrm>
              <a:off x="6731028" y="3763536"/>
              <a:ext cx="5078054" cy="20091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02" name="Straight Connector 101">
              <a:extLst>
                <a:ext uri="{FF2B5EF4-FFF2-40B4-BE49-F238E27FC236}">
                  <a16:creationId xmlns:a16="http://schemas.microsoft.com/office/drawing/2014/main" id="{A8FA8005-233D-4649-930A-D0BA5C9052B5}"/>
                </a:ext>
              </a:extLst>
            </p:cNvPr>
            <p:cNvCxnSpPr>
              <a:cxnSpLocks/>
            </p:cNvCxnSpPr>
            <p:nvPr/>
          </p:nvCxnSpPr>
          <p:spPr>
            <a:xfrm>
              <a:off x="6793617" y="4771663"/>
              <a:ext cx="501546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EC5691D-864E-443D-8593-4C22C1807B4D}"/>
                </a:ext>
              </a:extLst>
            </p:cNvPr>
            <p:cNvCxnSpPr>
              <a:cxnSpLocks/>
              <a:endCxn id="100" idx="2"/>
            </p:cNvCxnSpPr>
            <p:nvPr/>
          </p:nvCxnSpPr>
          <p:spPr>
            <a:xfrm flipH="1">
              <a:off x="9270055" y="3754340"/>
              <a:ext cx="25319" cy="2018345"/>
            </a:xfrm>
            <a:prstGeom prst="line">
              <a:avLst/>
            </a:prstGeom>
            <a:ln w="28575"/>
          </p:spPr>
          <p:style>
            <a:lnRef idx="1">
              <a:schemeClr val="dk1"/>
            </a:lnRef>
            <a:fillRef idx="0">
              <a:schemeClr val="dk1"/>
            </a:fillRef>
            <a:effectRef idx="0">
              <a:schemeClr val="dk1"/>
            </a:effectRef>
            <a:fontRef idx="minor">
              <a:schemeClr val="tx1"/>
            </a:fontRef>
          </p:style>
        </p:cxnSp>
        <p:sp>
          <p:nvSpPr>
            <p:cNvPr id="107" name="TextBox 106">
              <a:extLst>
                <a:ext uri="{FF2B5EF4-FFF2-40B4-BE49-F238E27FC236}">
                  <a16:creationId xmlns:a16="http://schemas.microsoft.com/office/drawing/2014/main" id="{04CB6116-A94B-479A-B182-399AF9A9FCF2}"/>
                </a:ext>
              </a:extLst>
            </p:cNvPr>
            <p:cNvSpPr txBox="1"/>
            <p:nvPr/>
          </p:nvSpPr>
          <p:spPr>
            <a:xfrm>
              <a:off x="6715752" y="4409942"/>
              <a:ext cx="1284789" cy="369332"/>
            </a:xfrm>
            <a:prstGeom prst="rect">
              <a:avLst/>
            </a:prstGeom>
            <a:noFill/>
          </p:spPr>
          <p:txBody>
            <a:bodyPr wrap="square" rtlCol="0">
              <a:spAutoFit/>
            </a:bodyPr>
            <a:lstStyle/>
            <a:p>
              <a:r>
                <a:rPr lang="en-GB" dirty="0"/>
                <a:t>PC 1</a:t>
              </a:r>
            </a:p>
          </p:txBody>
        </p:sp>
        <p:sp>
          <p:nvSpPr>
            <p:cNvPr id="109" name="TextBox 108">
              <a:extLst>
                <a:ext uri="{FF2B5EF4-FFF2-40B4-BE49-F238E27FC236}">
                  <a16:creationId xmlns:a16="http://schemas.microsoft.com/office/drawing/2014/main" id="{10B28439-809C-468C-AC1D-EEA394402FDC}"/>
                </a:ext>
              </a:extLst>
            </p:cNvPr>
            <p:cNvSpPr txBox="1"/>
            <p:nvPr/>
          </p:nvSpPr>
          <p:spPr>
            <a:xfrm>
              <a:off x="9269846" y="3748391"/>
              <a:ext cx="1284789" cy="369332"/>
            </a:xfrm>
            <a:prstGeom prst="rect">
              <a:avLst/>
            </a:prstGeom>
            <a:noFill/>
          </p:spPr>
          <p:txBody>
            <a:bodyPr wrap="square" rtlCol="0">
              <a:spAutoFit/>
            </a:bodyPr>
            <a:lstStyle/>
            <a:p>
              <a:r>
                <a:rPr lang="en-GB" dirty="0"/>
                <a:t>PC 2</a:t>
              </a:r>
            </a:p>
          </p:txBody>
        </p:sp>
        <p:sp>
          <p:nvSpPr>
            <p:cNvPr id="113" name="Oval 112">
              <a:extLst>
                <a:ext uri="{FF2B5EF4-FFF2-40B4-BE49-F238E27FC236}">
                  <a16:creationId xmlns:a16="http://schemas.microsoft.com/office/drawing/2014/main" id="{F3F8D7E3-4CE5-4E5A-99A3-2516B7E08DEF}"/>
                </a:ext>
              </a:extLst>
            </p:cNvPr>
            <p:cNvSpPr/>
            <p:nvPr/>
          </p:nvSpPr>
          <p:spPr>
            <a:xfrm>
              <a:off x="9763931" y="4861276"/>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1" name="Group 50">
              <a:extLst>
                <a:ext uri="{FF2B5EF4-FFF2-40B4-BE49-F238E27FC236}">
                  <a16:creationId xmlns:a16="http://schemas.microsoft.com/office/drawing/2014/main" id="{9983A445-F5AE-4DF2-B865-06B30F526A3A}"/>
                </a:ext>
              </a:extLst>
            </p:cNvPr>
            <p:cNvGrpSpPr/>
            <p:nvPr/>
          </p:nvGrpSpPr>
          <p:grpSpPr>
            <a:xfrm>
              <a:off x="9330214" y="4156339"/>
              <a:ext cx="1101270" cy="1113332"/>
              <a:chOff x="9330214" y="4156339"/>
              <a:chExt cx="1101270" cy="1113332"/>
            </a:xfrm>
          </p:grpSpPr>
          <p:sp>
            <p:nvSpPr>
              <p:cNvPr id="110" name="Oval 109">
                <a:extLst>
                  <a:ext uri="{FF2B5EF4-FFF2-40B4-BE49-F238E27FC236}">
                    <a16:creationId xmlns:a16="http://schemas.microsoft.com/office/drawing/2014/main" id="{CC674CA7-8F94-4A48-B2D5-6F1EA6188339}"/>
                  </a:ext>
                </a:extLst>
              </p:cNvPr>
              <p:cNvSpPr/>
              <p:nvPr/>
            </p:nvSpPr>
            <p:spPr>
              <a:xfrm>
                <a:off x="9330214" y="4531580"/>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E0421F88-2C60-44EA-9209-84045D2AF9DF}"/>
                  </a:ext>
                </a:extLst>
              </p:cNvPr>
              <p:cNvSpPr/>
              <p:nvPr/>
            </p:nvSpPr>
            <p:spPr>
              <a:xfrm>
                <a:off x="9597658" y="5119200"/>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06E6E39C-D2CF-4C45-84BE-1013D5941742}"/>
                  </a:ext>
                </a:extLst>
              </p:cNvPr>
              <p:cNvSpPr/>
              <p:nvPr/>
            </p:nvSpPr>
            <p:spPr>
              <a:xfrm>
                <a:off x="9785792" y="4246546"/>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641A30B0-153C-4BAB-8699-A17F06DCF1E9}"/>
                  </a:ext>
                </a:extLst>
              </p:cNvPr>
              <p:cNvSpPr/>
              <p:nvPr/>
            </p:nvSpPr>
            <p:spPr>
              <a:xfrm>
                <a:off x="10200623" y="4722529"/>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C3FF7EF5-9A44-4FB7-997B-B58896E7D774}"/>
                  </a:ext>
                </a:extLst>
              </p:cNvPr>
              <p:cNvSpPr/>
              <p:nvPr/>
            </p:nvSpPr>
            <p:spPr>
              <a:xfrm>
                <a:off x="10286521" y="4156339"/>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E4495342-9BEA-4337-A603-A3F000AA4304}"/>
                </a:ext>
              </a:extLst>
            </p:cNvPr>
            <p:cNvGrpSpPr/>
            <p:nvPr/>
          </p:nvGrpSpPr>
          <p:grpSpPr>
            <a:xfrm>
              <a:off x="7837556" y="4098059"/>
              <a:ext cx="973251" cy="1028898"/>
              <a:chOff x="7837556" y="4098059"/>
              <a:chExt cx="973251" cy="1028898"/>
            </a:xfrm>
          </p:grpSpPr>
          <p:sp>
            <p:nvSpPr>
              <p:cNvPr id="116" name="Oval 115">
                <a:extLst>
                  <a:ext uri="{FF2B5EF4-FFF2-40B4-BE49-F238E27FC236}">
                    <a16:creationId xmlns:a16="http://schemas.microsoft.com/office/drawing/2014/main" id="{A130F70E-7E15-40D0-9270-A72D2A01CE1E}"/>
                  </a:ext>
                </a:extLst>
              </p:cNvPr>
              <p:cNvSpPr/>
              <p:nvPr/>
            </p:nvSpPr>
            <p:spPr>
              <a:xfrm>
                <a:off x="7837556" y="4416370"/>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74F15E8B-53D4-4A21-BDF6-9E20540A9640}"/>
                  </a:ext>
                </a:extLst>
              </p:cNvPr>
              <p:cNvSpPr/>
              <p:nvPr/>
            </p:nvSpPr>
            <p:spPr>
              <a:xfrm>
                <a:off x="8296844" y="4976486"/>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4A3A91A8-505C-40CE-A8BA-29002E70E286}"/>
                  </a:ext>
                </a:extLst>
              </p:cNvPr>
              <p:cNvSpPr/>
              <p:nvPr/>
            </p:nvSpPr>
            <p:spPr>
              <a:xfrm>
                <a:off x="8206742" y="4327788"/>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8DBB56BC-45DE-400F-8F36-0B7CCE0E3D9D}"/>
                  </a:ext>
                </a:extLst>
              </p:cNvPr>
              <p:cNvSpPr/>
              <p:nvPr/>
            </p:nvSpPr>
            <p:spPr>
              <a:xfrm>
                <a:off x="8665844" y="4098059"/>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86EFC3FF-A2EB-4731-A2CB-DBD981044483}"/>
                  </a:ext>
                </a:extLst>
              </p:cNvPr>
              <p:cNvSpPr/>
              <p:nvPr/>
            </p:nvSpPr>
            <p:spPr>
              <a:xfrm>
                <a:off x="8472535" y="4554230"/>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A70825C4-5307-458C-A1D5-0DFFA8CF847C}"/>
                  </a:ext>
                </a:extLst>
              </p:cNvPr>
              <p:cNvSpPr/>
              <p:nvPr/>
            </p:nvSpPr>
            <p:spPr>
              <a:xfrm>
                <a:off x="8012374" y="4826015"/>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2" name="Oval 141">
              <a:extLst>
                <a:ext uri="{FF2B5EF4-FFF2-40B4-BE49-F238E27FC236}">
                  <a16:creationId xmlns:a16="http://schemas.microsoft.com/office/drawing/2014/main" id="{61CC6F76-9723-4C37-8AC3-458FCAF92B2C}"/>
                </a:ext>
              </a:extLst>
            </p:cNvPr>
            <p:cNvSpPr/>
            <p:nvPr/>
          </p:nvSpPr>
          <p:spPr>
            <a:xfrm rot="2175180">
              <a:off x="7651573" y="3644222"/>
              <a:ext cx="1181585" cy="198109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l 143">
              <a:extLst>
                <a:ext uri="{FF2B5EF4-FFF2-40B4-BE49-F238E27FC236}">
                  <a16:creationId xmlns:a16="http://schemas.microsoft.com/office/drawing/2014/main" id="{19AB39D6-E720-479F-95E4-C2896392ACA7}"/>
                </a:ext>
              </a:extLst>
            </p:cNvPr>
            <p:cNvSpPr/>
            <p:nvPr/>
          </p:nvSpPr>
          <p:spPr>
            <a:xfrm rot="2175180">
              <a:off x="9326069" y="3860589"/>
              <a:ext cx="1059920" cy="1714211"/>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9" name="Group 148">
            <a:extLst>
              <a:ext uri="{FF2B5EF4-FFF2-40B4-BE49-F238E27FC236}">
                <a16:creationId xmlns:a16="http://schemas.microsoft.com/office/drawing/2014/main" id="{6410811F-469C-452D-8E06-358D739055CB}"/>
              </a:ext>
            </a:extLst>
          </p:cNvPr>
          <p:cNvGrpSpPr/>
          <p:nvPr/>
        </p:nvGrpSpPr>
        <p:grpSpPr>
          <a:xfrm>
            <a:off x="6731028" y="1524199"/>
            <a:ext cx="5083492" cy="2013838"/>
            <a:chOff x="6731028" y="1524199"/>
            <a:chExt cx="5083492" cy="2013838"/>
          </a:xfrm>
        </p:grpSpPr>
        <p:grpSp>
          <p:nvGrpSpPr>
            <p:cNvPr id="148" name="Group 147">
              <a:extLst>
                <a:ext uri="{FF2B5EF4-FFF2-40B4-BE49-F238E27FC236}">
                  <a16:creationId xmlns:a16="http://schemas.microsoft.com/office/drawing/2014/main" id="{6C949A20-F95D-4BF0-A505-A268697C8073}"/>
                </a:ext>
              </a:extLst>
            </p:cNvPr>
            <p:cNvGrpSpPr/>
            <p:nvPr/>
          </p:nvGrpSpPr>
          <p:grpSpPr>
            <a:xfrm>
              <a:off x="6736466" y="1528888"/>
              <a:ext cx="5078054" cy="2009149"/>
              <a:chOff x="6736466" y="1528888"/>
              <a:chExt cx="5078054" cy="2009149"/>
            </a:xfrm>
          </p:grpSpPr>
          <p:sp>
            <p:nvSpPr>
              <p:cNvPr id="36" name="Rectangle 35">
                <a:extLst>
                  <a:ext uri="{FF2B5EF4-FFF2-40B4-BE49-F238E27FC236}">
                    <a16:creationId xmlns:a16="http://schemas.microsoft.com/office/drawing/2014/main" id="{B2E22592-79F5-4286-A4E0-46360DC9D022}"/>
                  </a:ext>
                </a:extLst>
              </p:cNvPr>
              <p:cNvSpPr/>
              <p:nvPr/>
            </p:nvSpPr>
            <p:spPr>
              <a:xfrm>
                <a:off x="6736466" y="1528888"/>
                <a:ext cx="5078054" cy="20091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01" name="Straight Connector 100">
                <a:extLst>
                  <a:ext uri="{FF2B5EF4-FFF2-40B4-BE49-F238E27FC236}">
                    <a16:creationId xmlns:a16="http://schemas.microsoft.com/office/drawing/2014/main" id="{ED4B2D65-3CBE-4FEE-9E4F-3CD4671148E7}"/>
                  </a:ext>
                </a:extLst>
              </p:cNvPr>
              <p:cNvCxnSpPr>
                <a:cxnSpLocks/>
              </p:cNvCxnSpPr>
              <p:nvPr/>
            </p:nvCxnSpPr>
            <p:spPr>
              <a:xfrm>
                <a:off x="6793617" y="2548994"/>
                <a:ext cx="501546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E025FC8-01CC-46C7-B266-36817E005330}"/>
                  </a:ext>
                </a:extLst>
              </p:cNvPr>
              <p:cNvCxnSpPr>
                <a:cxnSpLocks/>
                <a:stCxn id="36" idx="0"/>
                <a:endCxn id="36" idx="2"/>
              </p:cNvCxnSpPr>
              <p:nvPr/>
            </p:nvCxnSpPr>
            <p:spPr>
              <a:xfrm>
                <a:off x="9275493" y="1528888"/>
                <a:ext cx="0" cy="2009149"/>
              </a:xfrm>
              <a:prstGeom prst="line">
                <a:avLst/>
              </a:prstGeom>
              <a:ln w="28575"/>
            </p:spPr>
            <p:style>
              <a:lnRef idx="1">
                <a:schemeClr val="dk1"/>
              </a:lnRef>
              <a:fillRef idx="0">
                <a:schemeClr val="dk1"/>
              </a:fillRef>
              <a:effectRef idx="0">
                <a:schemeClr val="dk1"/>
              </a:effectRef>
              <a:fontRef idx="minor">
                <a:schemeClr val="tx1"/>
              </a:fontRef>
            </p:style>
          </p:cxnSp>
        </p:grpSp>
        <p:sp>
          <p:nvSpPr>
            <p:cNvPr id="106" name="TextBox 105">
              <a:extLst>
                <a:ext uri="{FF2B5EF4-FFF2-40B4-BE49-F238E27FC236}">
                  <a16:creationId xmlns:a16="http://schemas.microsoft.com/office/drawing/2014/main" id="{34D7A3F1-8F50-490A-89F9-8662D6B42A19}"/>
                </a:ext>
              </a:extLst>
            </p:cNvPr>
            <p:cNvSpPr txBox="1"/>
            <p:nvPr/>
          </p:nvSpPr>
          <p:spPr>
            <a:xfrm>
              <a:off x="9315691" y="1524199"/>
              <a:ext cx="1284789" cy="369332"/>
            </a:xfrm>
            <a:prstGeom prst="rect">
              <a:avLst/>
            </a:prstGeom>
            <a:noFill/>
          </p:spPr>
          <p:txBody>
            <a:bodyPr wrap="square" rtlCol="0">
              <a:spAutoFit/>
            </a:bodyPr>
            <a:lstStyle/>
            <a:p>
              <a:r>
                <a:rPr lang="en-GB" dirty="0"/>
                <a:t>PC 2</a:t>
              </a:r>
            </a:p>
          </p:txBody>
        </p:sp>
        <p:sp>
          <p:nvSpPr>
            <p:cNvPr id="108" name="TextBox 107">
              <a:extLst>
                <a:ext uri="{FF2B5EF4-FFF2-40B4-BE49-F238E27FC236}">
                  <a16:creationId xmlns:a16="http://schemas.microsoft.com/office/drawing/2014/main" id="{47B41EB0-9E63-4B3E-84AA-5BBC08366242}"/>
                </a:ext>
              </a:extLst>
            </p:cNvPr>
            <p:cNvSpPr txBox="1"/>
            <p:nvPr/>
          </p:nvSpPr>
          <p:spPr>
            <a:xfrm>
              <a:off x="6731028" y="2198671"/>
              <a:ext cx="1284789" cy="369332"/>
            </a:xfrm>
            <a:prstGeom prst="rect">
              <a:avLst/>
            </a:prstGeom>
            <a:noFill/>
          </p:spPr>
          <p:txBody>
            <a:bodyPr wrap="square" rtlCol="0">
              <a:spAutoFit/>
            </a:bodyPr>
            <a:lstStyle/>
            <a:p>
              <a:r>
                <a:rPr lang="en-GB" dirty="0"/>
                <a:t>PC 1</a:t>
              </a:r>
            </a:p>
          </p:txBody>
        </p:sp>
        <p:grpSp>
          <p:nvGrpSpPr>
            <p:cNvPr id="128" name="Group 127">
              <a:extLst>
                <a:ext uri="{FF2B5EF4-FFF2-40B4-BE49-F238E27FC236}">
                  <a16:creationId xmlns:a16="http://schemas.microsoft.com/office/drawing/2014/main" id="{52E85F1D-3B73-491D-9B07-737CD2693777}"/>
                </a:ext>
              </a:extLst>
            </p:cNvPr>
            <p:cNvGrpSpPr/>
            <p:nvPr/>
          </p:nvGrpSpPr>
          <p:grpSpPr>
            <a:xfrm rot="2192915">
              <a:off x="8428139" y="1831360"/>
              <a:ext cx="1390385" cy="1357967"/>
              <a:chOff x="7420422" y="4098059"/>
              <a:chExt cx="1390385" cy="1357967"/>
            </a:xfrm>
          </p:grpSpPr>
          <p:sp>
            <p:nvSpPr>
              <p:cNvPr id="129" name="Oval 128">
                <a:extLst>
                  <a:ext uri="{FF2B5EF4-FFF2-40B4-BE49-F238E27FC236}">
                    <a16:creationId xmlns:a16="http://schemas.microsoft.com/office/drawing/2014/main" id="{47C1A8BB-8D4C-4555-A2B0-1CEF12F4FF63}"/>
                  </a:ext>
                </a:extLst>
              </p:cNvPr>
              <p:cNvSpPr/>
              <p:nvPr/>
            </p:nvSpPr>
            <p:spPr>
              <a:xfrm>
                <a:off x="7837556" y="4416370"/>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D5EC1B41-6E01-4D29-A191-5998D4CCE634}"/>
                  </a:ext>
                </a:extLst>
              </p:cNvPr>
              <p:cNvSpPr/>
              <p:nvPr/>
            </p:nvSpPr>
            <p:spPr>
              <a:xfrm>
                <a:off x="7420422" y="5305555"/>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7396750B-A42F-45B6-87C0-40FC375E264A}"/>
                  </a:ext>
                </a:extLst>
              </p:cNvPr>
              <p:cNvSpPr/>
              <p:nvPr/>
            </p:nvSpPr>
            <p:spPr>
              <a:xfrm>
                <a:off x="8206742" y="4327788"/>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FAB9553F-7671-4546-BF61-447075B4B9A0}"/>
                  </a:ext>
                </a:extLst>
              </p:cNvPr>
              <p:cNvSpPr/>
              <p:nvPr/>
            </p:nvSpPr>
            <p:spPr>
              <a:xfrm>
                <a:off x="8665844" y="4098059"/>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7675F575-FE23-45C5-BE53-8CC94114F165}"/>
                  </a:ext>
                </a:extLst>
              </p:cNvPr>
              <p:cNvSpPr/>
              <p:nvPr/>
            </p:nvSpPr>
            <p:spPr>
              <a:xfrm>
                <a:off x="8472535" y="4554230"/>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a:extLst>
                  <a:ext uri="{FF2B5EF4-FFF2-40B4-BE49-F238E27FC236}">
                    <a16:creationId xmlns:a16="http://schemas.microsoft.com/office/drawing/2014/main" id="{22B39A1F-36FE-4161-8306-20827EDE4C1E}"/>
                  </a:ext>
                </a:extLst>
              </p:cNvPr>
              <p:cNvSpPr/>
              <p:nvPr/>
            </p:nvSpPr>
            <p:spPr>
              <a:xfrm>
                <a:off x="7827558" y="5155084"/>
                <a:ext cx="144963" cy="150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5" name="Group 134">
              <a:extLst>
                <a:ext uri="{FF2B5EF4-FFF2-40B4-BE49-F238E27FC236}">
                  <a16:creationId xmlns:a16="http://schemas.microsoft.com/office/drawing/2014/main" id="{B672AAD6-F67E-4E3D-B9BB-A3146E5411C1}"/>
                </a:ext>
              </a:extLst>
            </p:cNvPr>
            <p:cNvGrpSpPr/>
            <p:nvPr/>
          </p:nvGrpSpPr>
          <p:grpSpPr>
            <a:xfrm rot="16200000">
              <a:off x="9019568" y="1890395"/>
              <a:ext cx="673022" cy="2129486"/>
              <a:chOff x="9330214" y="3618659"/>
              <a:chExt cx="673022" cy="2129486"/>
            </a:xfrm>
          </p:grpSpPr>
          <p:sp>
            <p:nvSpPr>
              <p:cNvPr id="136" name="Oval 135">
                <a:extLst>
                  <a:ext uri="{FF2B5EF4-FFF2-40B4-BE49-F238E27FC236}">
                    <a16:creationId xmlns:a16="http://schemas.microsoft.com/office/drawing/2014/main" id="{72D87829-B511-4706-95FC-9F907F71F0E1}"/>
                  </a:ext>
                </a:extLst>
              </p:cNvPr>
              <p:cNvSpPr/>
              <p:nvPr/>
            </p:nvSpPr>
            <p:spPr>
              <a:xfrm>
                <a:off x="9330214" y="4531580"/>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88AD4089-033A-41E0-A115-E6EF906C7624}"/>
                  </a:ext>
                </a:extLst>
              </p:cNvPr>
              <p:cNvSpPr/>
              <p:nvPr/>
            </p:nvSpPr>
            <p:spPr>
              <a:xfrm>
                <a:off x="9597658" y="5119200"/>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1E528C8C-53BB-4411-B130-78C76F23149E}"/>
                  </a:ext>
                </a:extLst>
              </p:cNvPr>
              <p:cNvSpPr/>
              <p:nvPr/>
            </p:nvSpPr>
            <p:spPr>
              <a:xfrm>
                <a:off x="9785792" y="4246546"/>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E420CA52-DBF3-43A7-B2B6-6A14906F0314}"/>
                  </a:ext>
                </a:extLst>
              </p:cNvPr>
              <p:cNvSpPr/>
              <p:nvPr/>
            </p:nvSpPr>
            <p:spPr>
              <a:xfrm>
                <a:off x="9858273" y="5597674"/>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91AF8F0B-6A7F-459E-8567-9ED4F2DC72F4}"/>
                  </a:ext>
                </a:extLst>
              </p:cNvPr>
              <p:cNvSpPr/>
              <p:nvPr/>
            </p:nvSpPr>
            <p:spPr>
              <a:xfrm>
                <a:off x="9468544" y="3618659"/>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Oval 140">
              <a:extLst>
                <a:ext uri="{FF2B5EF4-FFF2-40B4-BE49-F238E27FC236}">
                  <a16:creationId xmlns:a16="http://schemas.microsoft.com/office/drawing/2014/main" id="{758200FD-87B6-4864-928B-66841E850583}"/>
                </a:ext>
              </a:extLst>
            </p:cNvPr>
            <p:cNvSpPr/>
            <p:nvPr/>
          </p:nvSpPr>
          <p:spPr>
            <a:xfrm rot="16200000">
              <a:off x="9354840" y="2804006"/>
              <a:ext cx="144963" cy="15047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77A4B656-6F8D-46FD-9130-A3D789E51DDF}"/>
                </a:ext>
              </a:extLst>
            </p:cNvPr>
            <p:cNvSpPr/>
            <p:nvPr/>
          </p:nvSpPr>
          <p:spPr>
            <a:xfrm rot="4643365">
              <a:off x="8679106" y="1263907"/>
              <a:ext cx="969892" cy="236306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Oval 144">
              <a:extLst>
                <a:ext uri="{FF2B5EF4-FFF2-40B4-BE49-F238E27FC236}">
                  <a16:creationId xmlns:a16="http://schemas.microsoft.com/office/drawing/2014/main" id="{731F1E5D-B3B0-4D59-AE34-2A7686458A8F}"/>
                </a:ext>
              </a:extLst>
            </p:cNvPr>
            <p:cNvSpPr/>
            <p:nvPr/>
          </p:nvSpPr>
          <p:spPr>
            <a:xfrm rot="5017960">
              <a:off x="8937490" y="1660419"/>
              <a:ext cx="962540" cy="245034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6" name="Arrow: Right 145">
            <a:extLst>
              <a:ext uri="{FF2B5EF4-FFF2-40B4-BE49-F238E27FC236}">
                <a16:creationId xmlns:a16="http://schemas.microsoft.com/office/drawing/2014/main" id="{F9E059F4-6069-4E35-A1CA-3359E8EFFD14}"/>
              </a:ext>
            </a:extLst>
          </p:cNvPr>
          <p:cNvSpPr/>
          <p:nvPr/>
        </p:nvSpPr>
        <p:spPr>
          <a:xfrm rot="1984497">
            <a:off x="3354444" y="3568147"/>
            <a:ext cx="3613211" cy="183305"/>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Arrow: Right 146">
            <a:extLst>
              <a:ext uri="{FF2B5EF4-FFF2-40B4-BE49-F238E27FC236}">
                <a16:creationId xmlns:a16="http://schemas.microsoft.com/office/drawing/2014/main" id="{8F29BE3D-B8AE-4C47-A4DB-B0778F656C80}"/>
              </a:ext>
            </a:extLst>
          </p:cNvPr>
          <p:cNvSpPr/>
          <p:nvPr/>
        </p:nvSpPr>
        <p:spPr>
          <a:xfrm rot="20190485">
            <a:off x="3809800" y="4007328"/>
            <a:ext cx="2955605" cy="164801"/>
          </a:xfrm>
          <a:prstGeom prst="right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TextBox 151">
            <a:extLst>
              <a:ext uri="{FF2B5EF4-FFF2-40B4-BE49-F238E27FC236}">
                <a16:creationId xmlns:a16="http://schemas.microsoft.com/office/drawing/2014/main" id="{6A1F82F1-AF5F-4521-BE04-9DA4CB31DD9B}"/>
              </a:ext>
            </a:extLst>
          </p:cNvPr>
          <p:cNvSpPr txBox="1"/>
          <p:nvPr/>
        </p:nvSpPr>
        <p:spPr>
          <a:xfrm>
            <a:off x="10968007" y="5392806"/>
            <a:ext cx="1284789" cy="369332"/>
          </a:xfrm>
          <a:prstGeom prst="rect">
            <a:avLst/>
          </a:prstGeom>
          <a:noFill/>
        </p:spPr>
        <p:txBody>
          <a:bodyPr wrap="square" rtlCol="0">
            <a:spAutoFit/>
          </a:bodyPr>
          <a:lstStyle/>
          <a:p>
            <a:r>
              <a:rPr lang="en-GB" b="1" dirty="0"/>
              <a:t>PCA</a:t>
            </a:r>
          </a:p>
        </p:txBody>
      </p:sp>
      <p:sp>
        <p:nvSpPr>
          <p:cNvPr id="153" name="TextBox 152">
            <a:extLst>
              <a:ext uri="{FF2B5EF4-FFF2-40B4-BE49-F238E27FC236}">
                <a16:creationId xmlns:a16="http://schemas.microsoft.com/office/drawing/2014/main" id="{546EA920-5AA3-4E97-845C-FEA07F3AE22E}"/>
              </a:ext>
            </a:extLst>
          </p:cNvPr>
          <p:cNvSpPr txBox="1"/>
          <p:nvPr/>
        </p:nvSpPr>
        <p:spPr>
          <a:xfrm>
            <a:off x="11040239" y="3206593"/>
            <a:ext cx="1284789" cy="369332"/>
          </a:xfrm>
          <a:prstGeom prst="rect">
            <a:avLst/>
          </a:prstGeom>
          <a:noFill/>
        </p:spPr>
        <p:txBody>
          <a:bodyPr wrap="square" rtlCol="0">
            <a:spAutoFit/>
          </a:bodyPr>
          <a:lstStyle/>
          <a:p>
            <a:r>
              <a:rPr lang="en-GB" b="1" dirty="0"/>
              <a:t>PLS</a:t>
            </a:r>
          </a:p>
        </p:txBody>
      </p:sp>
    </p:spTree>
    <p:extLst>
      <p:ext uri="{BB962C8B-B14F-4D97-AF65-F5344CB8AC3E}">
        <p14:creationId xmlns:p14="http://schemas.microsoft.com/office/powerpoint/2010/main" val="408207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P spid="152" grpId="0"/>
      <p:bldP spid="1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31" y="1473750"/>
            <a:ext cx="3947218" cy="3910499"/>
          </a:xfrm>
          <a:prstGeom prst="hexagon">
            <a:avLst/>
          </a:prstGeom>
        </p:spPr>
      </p:pic>
      <p:sp>
        <p:nvSpPr>
          <p:cNvPr id="3" name="Hexagon 2">
            <a:extLst>
              <a:ext uri="{FF2B5EF4-FFF2-40B4-BE49-F238E27FC236}">
                <a16:creationId xmlns:a16="http://schemas.microsoft.com/office/drawing/2014/main" id="{CC55AAF2-9517-4169-894A-E04514F4A5FA}"/>
              </a:ext>
            </a:extLst>
          </p:cNvPr>
          <p:cNvSpPr/>
          <p:nvPr/>
        </p:nvSpPr>
        <p:spPr>
          <a:xfrm>
            <a:off x="4286897" y="2173145"/>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Is using the dance always best?</a:t>
            </a:r>
            <a:endParaRPr lang="en-GB" sz="2400" dirty="0">
              <a:solidFill>
                <a:schemeClr val="tx1"/>
              </a:solidFill>
            </a:endParaRPr>
          </a:p>
        </p:txBody>
      </p:sp>
    </p:spTree>
    <p:extLst>
      <p:ext uri="{BB962C8B-B14F-4D97-AF65-F5344CB8AC3E}">
        <p14:creationId xmlns:p14="http://schemas.microsoft.com/office/powerpoint/2010/main" val="1360241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51" y="1473750"/>
            <a:ext cx="3947218" cy="3910499"/>
          </a:xfrm>
          <a:prstGeom prst="hexagon">
            <a:avLst/>
          </a:prstGeom>
        </p:spPr>
      </p:pic>
      <p:sp>
        <p:nvSpPr>
          <p:cNvPr id="3" name="Hexagon 2">
            <a:extLst>
              <a:ext uri="{FF2B5EF4-FFF2-40B4-BE49-F238E27FC236}">
                <a16:creationId xmlns:a16="http://schemas.microsoft.com/office/drawing/2014/main" id="{CC55AAF2-9517-4169-894A-E04514F4A5FA}"/>
              </a:ext>
            </a:extLst>
          </p:cNvPr>
          <p:cNvSpPr/>
          <p:nvPr/>
        </p:nvSpPr>
        <p:spPr>
          <a:xfrm>
            <a:off x="3665317" y="616398"/>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a new tool to quantify waggle dance use</a:t>
            </a:r>
            <a:endParaRPr lang="en-GB" sz="2400" dirty="0">
              <a:solidFill>
                <a:schemeClr val="tx1"/>
              </a:solidFill>
            </a:endParaRPr>
          </a:p>
        </p:txBody>
      </p:sp>
      <p:sp>
        <p:nvSpPr>
          <p:cNvPr id="22" name="Hexagon 21">
            <a:extLst>
              <a:ext uri="{FF2B5EF4-FFF2-40B4-BE49-F238E27FC236}">
                <a16:creationId xmlns:a16="http://schemas.microsoft.com/office/drawing/2014/main" id="{14F89731-0941-4B16-97D9-788BC11C3A4E}"/>
              </a:ext>
            </a:extLst>
          </p:cNvPr>
          <p:cNvSpPr/>
          <p:nvPr/>
        </p:nvSpPr>
        <p:spPr>
          <a:xfrm>
            <a:off x="6118499" y="2173147"/>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the environment influence dance use?</a:t>
            </a:r>
          </a:p>
        </p:txBody>
      </p:sp>
      <p:sp>
        <p:nvSpPr>
          <p:cNvPr id="23" name="Hexagon 22">
            <a:extLst>
              <a:ext uri="{FF2B5EF4-FFF2-40B4-BE49-F238E27FC236}">
                <a16:creationId xmlns:a16="http://schemas.microsoft.com/office/drawing/2014/main" id="{9BF09BDE-A25D-4344-B230-8A3295B32208}"/>
              </a:ext>
            </a:extLst>
          </p:cNvPr>
          <p:cNvSpPr/>
          <p:nvPr/>
        </p:nvSpPr>
        <p:spPr>
          <a:xfrm>
            <a:off x="3665317" y="3729896"/>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Honey bees don’t always forage collectively</a:t>
            </a:r>
          </a:p>
          <a:p>
            <a:pPr algn="ctr"/>
            <a:endParaRPr lang="en-GB" sz="2400" dirty="0">
              <a:solidFill>
                <a:schemeClr val="tx1"/>
              </a:solidFill>
            </a:endParaRPr>
          </a:p>
        </p:txBody>
      </p:sp>
    </p:spTree>
    <p:extLst>
      <p:ext uri="{BB962C8B-B14F-4D97-AF65-F5344CB8AC3E}">
        <p14:creationId xmlns:p14="http://schemas.microsoft.com/office/powerpoint/2010/main" val="3764177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1" nodeType="clickEffect">
                                  <p:stCondLst>
                                    <p:cond delay="0"/>
                                  </p:stCondLst>
                                  <p:childTnLst>
                                    <p:set>
                                      <p:cBhvr>
                                        <p:cTn id="10" dur="indefinite"/>
                                        <p:tgtEl>
                                          <p:spTgt spid="3"/>
                                        </p:tgtEl>
                                        <p:attrNameLst>
                                          <p:attrName>style.opacity</p:attrName>
                                        </p:attrNameLst>
                                      </p:cBhvr>
                                      <p:to>
                                        <p:strVal val="0.5"/>
                                      </p:to>
                                    </p:set>
                                    <p:animEffect filter="image" prLst="opacity: 0.5">
                                      <p:cBhvr rctx="IE">
                                        <p:cTn id="11" dur="indefinite"/>
                                        <p:tgtEl>
                                          <p:spTgt spid="3"/>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grpId="1" nodeType="clickEffect">
                                  <p:stCondLst>
                                    <p:cond delay="0"/>
                                  </p:stCondLst>
                                  <p:childTnLst>
                                    <p:set>
                                      <p:cBhvr>
                                        <p:cTn id="17" dur="indefinite"/>
                                        <p:tgtEl>
                                          <p:spTgt spid="23"/>
                                        </p:tgtEl>
                                        <p:attrNameLst>
                                          <p:attrName>style.opacity</p:attrName>
                                        </p:attrNameLst>
                                      </p:cBhvr>
                                      <p:to>
                                        <p:strVal val="0.5"/>
                                      </p:to>
                                    </p:set>
                                    <p:animEffect filter="image" prLst="opacity: 0.5">
                                      <p:cBhvr rctx="IE">
                                        <p:cTn id="18" dur="indefinite"/>
                                        <p:tgtEl>
                                          <p:spTgt spid="23"/>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2" grpId="0" animBg="1"/>
      <p:bldP spid="23" grpId="0" animBg="1"/>
      <p:bldP spid="2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3. A. Location of study hives in Southern England coloured by which model, collective (black circles) or individual (red triangles) provided the best explanation of the data as indicated by lowest AIC score. Sites STU and ZSL (C &amp; D) are marked. Inset plot shows the location of the sites within the UK; shaded area in the main plot indicates Greater London. B. Distribution of goodness of fit confidence values for each model fit to waggle run durations from each site. P value is derived from a bootstrapped two-sided KS test comparing the fitted model predictions to the empirical data. The red dashed line marks the significance threshold of 0.05. Values greater than 0.05 indicate no statistically significant difference is observed between the model and the data, indicating the model provides a good fit to the data. C. Model fits to waggle run durations collected from the STU hive, for which the collective model (red line) did not outperform the individual model (blue line), along with histogram showing distribution. D. Model fits to waggle run durations collected from the ZSL hive, where the collective model (red line) outperformed the individual model (blue line), along with histogram showing distribution. Model fits show the compliment cumulative frequency distribution, giving the probability of sampling a value greater than or equal to x.">
            <a:extLst>
              <a:ext uri="{FF2B5EF4-FFF2-40B4-BE49-F238E27FC236}">
                <a16:creationId xmlns:a16="http://schemas.microsoft.com/office/drawing/2014/main" id="{80AC9596-1444-4D8D-9633-D91997D50D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163" b="56107"/>
          <a:stretch/>
        </p:blipFill>
        <p:spPr bwMode="auto">
          <a:xfrm>
            <a:off x="6096000" y="648182"/>
            <a:ext cx="2667000" cy="244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1870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9784191C-4E37-44DE-BDA1-2C6C8281185E}"/>
              </a:ext>
            </a:extLst>
          </p:cNvPr>
          <p:cNvPicPr>
            <a:picLocks noChangeAspect="1"/>
          </p:cNvPicPr>
          <p:nvPr/>
        </p:nvPicPr>
        <p:blipFill rotWithShape="1">
          <a:blip r:embed="rId2">
            <a:extLst>
              <a:ext uri="{28A0092B-C50C-407E-A947-70E740481C1C}">
                <a14:useLocalDpi xmlns:a14="http://schemas.microsoft.com/office/drawing/2010/main" val="0"/>
              </a:ext>
            </a:extLst>
          </a:blip>
          <a:srcRect l="1083" t="1686" r="63128" b="8569"/>
          <a:stretch/>
        </p:blipFill>
        <p:spPr>
          <a:xfrm>
            <a:off x="401381" y="697375"/>
            <a:ext cx="5035048" cy="5463250"/>
          </a:xfrm>
          <a:prstGeom prst="rect">
            <a:avLst/>
          </a:prstGeom>
        </p:spPr>
      </p:pic>
      <p:sp>
        <p:nvSpPr>
          <p:cNvPr id="8" name="TextBox 7">
            <a:extLst>
              <a:ext uri="{FF2B5EF4-FFF2-40B4-BE49-F238E27FC236}">
                <a16:creationId xmlns:a16="http://schemas.microsoft.com/office/drawing/2014/main" id="{373AF07E-4FA1-4921-8F90-15A0C93C53E8}"/>
              </a:ext>
            </a:extLst>
          </p:cNvPr>
          <p:cNvSpPr txBox="1"/>
          <p:nvPr/>
        </p:nvSpPr>
        <p:spPr>
          <a:xfrm>
            <a:off x="5714221" y="941370"/>
            <a:ext cx="5536371" cy="5632311"/>
          </a:xfrm>
          <a:prstGeom prst="rect">
            <a:avLst/>
          </a:prstGeom>
          <a:noFill/>
        </p:spPr>
        <p:txBody>
          <a:bodyPr wrap="square" rtlCol="0">
            <a:spAutoFit/>
          </a:bodyPr>
          <a:lstStyle/>
          <a:p>
            <a:r>
              <a:rPr lang="en-US" sz="2400" b="1" dirty="0">
                <a:effectLst/>
                <a:ea typeface="Cambria" panose="02040503050406030204" pitchFamily="18" charset="0"/>
                <a:cs typeface="Times New Roman" panose="02020603050405020304" pitchFamily="18" charset="0"/>
              </a:rPr>
              <a:t>Scout (individual) foraging</a:t>
            </a:r>
          </a:p>
          <a:p>
            <a:endParaRPr lang="en-US" sz="2400" dirty="0">
              <a:ea typeface="Cambria" panose="02040503050406030204" pitchFamily="18" charset="0"/>
              <a:cs typeface="Times New Roman" panose="02020603050405020304" pitchFamily="18" charset="0"/>
            </a:endParaRPr>
          </a:p>
          <a:p>
            <a:r>
              <a:rPr lang="en-US" sz="2400" dirty="0">
                <a:effectLst/>
                <a:ea typeface="Cambria" panose="02040503050406030204" pitchFamily="18" charset="0"/>
                <a:cs typeface="Times New Roman" panose="02020603050405020304" pitchFamily="18" charset="0"/>
              </a:rPr>
              <a:t>Scouts leave the hive on a random flight path (white lines) and continue until they encounter a resource (flowers in the figure).</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Different flowers have different qualities (e.g. nectar concentration / abundance)</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Number of dances performed is biased by foraging efficiency</a:t>
            </a:r>
          </a:p>
          <a:p>
            <a:endParaRPr lang="en-US" sz="2400" dirty="0">
              <a:ea typeface="Cambria" panose="02040503050406030204" pitchFamily="18" charset="0"/>
              <a:cs typeface="Times New Roman" panose="02020603050405020304" pitchFamily="18" charset="0"/>
            </a:endParaRPr>
          </a:p>
          <a:p>
            <a:endParaRPr lang="en-GB" sz="2400" dirty="0"/>
          </a:p>
        </p:txBody>
      </p:sp>
    </p:spTree>
    <p:extLst>
      <p:ext uri="{BB962C8B-B14F-4D97-AF65-F5344CB8AC3E}">
        <p14:creationId xmlns:p14="http://schemas.microsoft.com/office/powerpoint/2010/main" val="2879459508"/>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9784191C-4E37-44DE-BDA1-2C6C8281185E}"/>
              </a:ext>
            </a:extLst>
          </p:cNvPr>
          <p:cNvPicPr>
            <a:picLocks noChangeAspect="1"/>
          </p:cNvPicPr>
          <p:nvPr/>
        </p:nvPicPr>
        <p:blipFill rotWithShape="1">
          <a:blip r:embed="rId2">
            <a:extLst>
              <a:ext uri="{28A0092B-C50C-407E-A947-70E740481C1C}">
                <a14:useLocalDpi xmlns:a14="http://schemas.microsoft.com/office/drawing/2010/main" val="0"/>
              </a:ext>
            </a:extLst>
          </a:blip>
          <a:srcRect l="37397" t="716" r="25870" b="6629"/>
          <a:stretch/>
        </p:blipFill>
        <p:spPr>
          <a:xfrm>
            <a:off x="277793" y="506270"/>
            <a:ext cx="5347503" cy="5836418"/>
          </a:xfrm>
          <a:prstGeom prst="rect">
            <a:avLst/>
          </a:prstGeom>
        </p:spPr>
      </p:pic>
      <p:sp>
        <p:nvSpPr>
          <p:cNvPr id="7" name="TextBox 6">
            <a:extLst>
              <a:ext uri="{FF2B5EF4-FFF2-40B4-BE49-F238E27FC236}">
                <a16:creationId xmlns:a16="http://schemas.microsoft.com/office/drawing/2014/main" id="{25503D15-2852-444A-9315-FF9E59FE0144}"/>
              </a:ext>
            </a:extLst>
          </p:cNvPr>
          <p:cNvSpPr txBox="1"/>
          <p:nvPr/>
        </p:nvSpPr>
        <p:spPr>
          <a:xfrm>
            <a:off x="5795244" y="1022393"/>
            <a:ext cx="5536371" cy="4893647"/>
          </a:xfrm>
          <a:prstGeom prst="rect">
            <a:avLst/>
          </a:prstGeom>
          <a:noFill/>
        </p:spPr>
        <p:txBody>
          <a:bodyPr wrap="square" rtlCol="0">
            <a:spAutoFit/>
          </a:bodyPr>
          <a:lstStyle/>
          <a:p>
            <a:r>
              <a:rPr lang="en-US" sz="2400" b="1" dirty="0">
                <a:effectLst/>
                <a:ea typeface="Cambria" panose="02040503050406030204" pitchFamily="18" charset="0"/>
                <a:cs typeface="Times New Roman" panose="02020603050405020304" pitchFamily="18" charset="0"/>
              </a:rPr>
              <a:t>Recruits (</a:t>
            </a:r>
            <a:r>
              <a:rPr lang="en-US" sz="2400" b="1" dirty="0">
                <a:ea typeface="Cambria" panose="02040503050406030204" pitchFamily="18" charset="0"/>
                <a:cs typeface="Times New Roman" panose="02020603050405020304" pitchFamily="18" charset="0"/>
              </a:rPr>
              <a:t>dance follower</a:t>
            </a:r>
            <a:r>
              <a:rPr lang="en-US" sz="2400" b="1" dirty="0">
                <a:effectLst/>
                <a:ea typeface="Cambria" panose="02040503050406030204" pitchFamily="18" charset="0"/>
                <a:cs typeface="Times New Roman" panose="02020603050405020304" pitchFamily="18" charset="0"/>
              </a:rPr>
              <a:t>) foraging</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Recruits sample a dance randomly from the dance floor</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Dances for more profitable resources are over represented</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Recruits forage and dance if they judge it profitable</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Process hones in on the best resources</a:t>
            </a:r>
          </a:p>
          <a:p>
            <a:endParaRPr lang="en-GB" sz="2400" dirty="0"/>
          </a:p>
        </p:txBody>
      </p:sp>
    </p:spTree>
    <p:extLst>
      <p:ext uri="{BB962C8B-B14F-4D97-AF65-F5344CB8AC3E}">
        <p14:creationId xmlns:p14="http://schemas.microsoft.com/office/powerpoint/2010/main" val="225289020"/>
      </p:ext>
    </p:extLst>
  </p:cSld>
  <p:clrMapOvr>
    <a:masterClrMapping/>
  </p:clrMapOvr>
  <p:transition spd="med">
    <p:pull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B8D844FF-64FC-49E5-93BD-A675F97E1EDA}"/>
              </a:ext>
            </a:extLst>
          </p:cNvPr>
          <p:cNvPicPr>
            <a:picLocks noChangeAspect="1"/>
          </p:cNvPicPr>
          <p:nvPr/>
        </p:nvPicPr>
        <p:blipFill rotWithShape="1">
          <a:blip r:embed="rId3">
            <a:extLst>
              <a:ext uri="{28A0092B-C50C-407E-A947-70E740481C1C}">
                <a14:useLocalDpi xmlns:a14="http://schemas.microsoft.com/office/drawing/2010/main" val="0"/>
              </a:ext>
            </a:extLst>
          </a:blip>
          <a:srcRect l="74025" t="3384" r="682" b="53442"/>
          <a:stretch/>
        </p:blipFill>
        <p:spPr>
          <a:xfrm>
            <a:off x="459315" y="543471"/>
            <a:ext cx="5313977" cy="4319994"/>
          </a:xfrm>
          <a:prstGeom prst="rect">
            <a:avLst/>
          </a:prstGeom>
        </p:spPr>
      </p:pic>
      <p:cxnSp>
        <p:nvCxnSpPr>
          <p:cNvPr id="15" name="Straight Connector 14">
            <a:extLst>
              <a:ext uri="{FF2B5EF4-FFF2-40B4-BE49-F238E27FC236}">
                <a16:creationId xmlns:a16="http://schemas.microsoft.com/office/drawing/2014/main" id="{6A8C836E-1489-4144-9FCB-073A37EF2541}"/>
              </a:ext>
            </a:extLst>
          </p:cNvPr>
          <p:cNvCxnSpPr>
            <a:cxnSpLocks/>
          </p:cNvCxnSpPr>
          <p:nvPr/>
        </p:nvCxnSpPr>
        <p:spPr>
          <a:xfrm>
            <a:off x="1643058" y="1506637"/>
            <a:ext cx="3887165" cy="2046791"/>
          </a:xfrm>
          <a:prstGeom prst="line">
            <a:avLst/>
          </a:prstGeom>
          <a:ln w="19050">
            <a:solidFill>
              <a:srgbClr val="FF0000"/>
            </a:solidFill>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FF5150AC-A41E-4D3F-A612-8033D479E3B3}"/>
              </a:ext>
            </a:extLst>
          </p:cNvPr>
          <p:cNvSpPr txBox="1"/>
          <p:nvPr/>
        </p:nvSpPr>
        <p:spPr>
          <a:xfrm>
            <a:off x="607227" y="5130932"/>
            <a:ext cx="11401251" cy="830997"/>
          </a:xfrm>
          <a:prstGeom prst="rect">
            <a:avLst/>
          </a:prstGeom>
          <a:noFill/>
        </p:spPr>
        <p:txBody>
          <a:bodyPr wrap="square" rtlCol="0">
            <a:spAutoFit/>
          </a:bodyPr>
          <a:lstStyle/>
          <a:p>
            <a:r>
              <a:rPr lang="en-US" sz="2400" dirty="0">
                <a:effectLst/>
                <a:ea typeface="Cambria" panose="02040503050406030204" pitchFamily="18" charset="0"/>
                <a:cs typeface="Times New Roman" panose="02020603050405020304" pitchFamily="18" charset="0"/>
              </a:rPr>
              <a:t>Log inverse frequency distribution of foraging distances reported by scouts (C) and recruits (D). </a:t>
            </a:r>
            <a:endParaRPr lang="en-GB" sz="2400" dirty="0"/>
          </a:p>
        </p:txBody>
      </p:sp>
      <p:grpSp>
        <p:nvGrpSpPr>
          <p:cNvPr id="29" name="Group 28">
            <a:extLst>
              <a:ext uri="{FF2B5EF4-FFF2-40B4-BE49-F238E27FC236}">
                <a16:creationId xmlns:a16="http://schemas.microsoft.com/office/drawing/2014/main" id="{6CB9B111-FD84-4BD1-B3E3-6DFD3AD71725}"/>
              </a:ext>
            </a:extLst>
          </p:cNvPr>
          <p:cNvGrpSpPr/>
          <p:nvPr/>
        </p:nvGrpSpPr>
        <p:grpSpPr>
          <a:xfrm>
            <a:off x="6307853" y="543471"/>
            <a:ext cx="5174233" cy="4500199"/>
            <a:chOff x="6307853" y="865206"/>
            <a:chExt cx="5137033" cy="4178464"/>
          </a:xfrm>
        </p:grpSpPr>
        <p:pic>
          <p:nvPicPr>
            <p:cNvPr id="13" name="Picture 12" descr="Map&#10;&#10;Description automatically generated">
              <a:extLst>
                <a:ext uri="{FF2B5EF4-FFF2-40B4-BE49-F238E27FC236}">
                  <a16:creationId xmlns:a16="http://schemas.microsoft.com/office/drawing/2014/main" id="{E65326CD-A190-4860-A154-0155A2D4A797}"/>
                </a:ext>
              </a:extLst>
            </p:cNvPr>
            <p:cNvPicPr>
              <a:picLocks noChangeAspect="1"/>
            </p:cNvPicPr>
            <p:nvPr/>
          </p:nvPicPr>
          <p:blipFill rotWithShape="1">
            <a:blip r:embed="rId3">
              <a:extLst>
                <a:ext uri="{28A0092B-C50C-407E-A947-70E740481C1C}">
                  <a14:useLocalDpi xmlns:a14="http://schemas.microsoft.com/office/drawing/2010/main" val="0"/>
                </a:ext>
              </a:extLst>
            </a:blip>
            <a:srcRect l="74865" t="46558" r="682" b="11723"/>
            <a:stretch/>
          </p:blipFill>
          <p:spPr>
            <a:xfrm>
              <a:off x="6307853" y="865206"/>
              <a:ext cx="5137033" cy="4178464"/>
            </a:xfrm>
            <a:prstGeom prst="rect">
              <a:avLst/>
            </a:prstGeom>
          </p:spPr>
        </p:pic>
        <p:sp>
          <p:nvSpPr>
            <p:cNvPr id="28" name="Freeform: Shape 27">
              <a:extLst>
                <a:ext uri="{FF2B5EF4-FFF2-40B4-BE49-F238E27FC236}">
                  <a16:creationId xmlns:a16="http://schemas.microsoft.com/office/drawing/2014/main" id="{A0A32618-0B76-48E7-9B3F-27EBF5E70E6A}"/>
                </a:ext>
              </a:extLst>
            </p:cNvPr>
            <p:cNvSpPr/>
            <p:nvPr/>
          </p:nvSpPr>
          <p:spPr>
            <a:xfrm>
              <a:off x="7315200" y="1562582"/>
              <a:ext cx="2754775" cy="2720051"/>
            </a:xfrm>
            <a:custGeom>
              <a:avLst/>
              <a:gdLst>
                <a:gd name="connsiteX0" fmla="*/ 0 w 2754775"/>
                <a:gd name="connsiteY0" fmla="*/ 0 h 2720051"/>
                <a:gd name="connsiteX1" fmla="*/ 1747777 w 2754775"/>
                <a:gd name="connsiteY1" fmla="*/ 868102 h 2720051"/>
                <a:gd name="connsiteX2" fmla="*/ 2754775 w 2754775"/>
                <a:gd name="connsiteY2" fmla="*/ 2720051 h 2720051"/>
              </a:gdLst>
              <a:ahLst/>
              <a:cxnLst>
                <a:cxn ang="0">
                  <a:pos x="connsiteX0" y="connsiteY0"/>
                </a:cxn>
                <a:cxn ang="0">
                  <a:pos x="connsiteX1" y="connsiteY1"/>
                </a:cxn>
                <a:cxn ang="0">
                  <a:pos x="connsiteX2" y="connsiteY2"/>
                </a:cxn>
              </a:cxnLst>
              <a:rect l="l" t="t" r="r" b="b"/>
              <a:pathLst>
                <a:path w="2754775" h="2720051">
                  <a:moveTo>
                    <a:pt x="0" y="0"/>
                  </a:moveTo>
                  <a:cubicBezTo>
                    <a:pt x="644324" y="207380"/>
                    <a:pt x="1288648" y="414760"/>
                    <a:pt x="1747777" y="868102"/>
                  </a:cubicBezTo>
                  <a:cubicBezTo>
                    <a:pt x="2206906" y="1321444"/>
                    <a:pt x="2480840" y="2020747"/>
                    <a:pt x="2754775" y="2720051"/>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8BEC2559-2988-44E2-A40A-5A30445D5A58}"/>
              </a:ext>
            </a:extLst>
          </p:cNvPr>
          <p:cNvGrpSpPr/>
          <p:nvPr/>
        </p:nvGrpSpPr>
        <p:grpSpPr>
          <a:xfrm rot="587570">
            <a:off x="3660494" y="869498"/>
            <a:ext cx="1535716" cy="1507705"/>
            <a:chOff x="6755116" y="530338"/>
            <a:chExt cx="4564041" cy="4930952"/>
          </a:xfrm>
        </p:grpSpPr>
        <p:pic>
          <p:nvPicPr>
            <p:cNvPr id="31" name="Graphic 30" descr="Single gear outline">
              <a:extLst>
                <a:ext uri="{FF2B5EF4-FFF2-40B4-BE49-F238E27FC236}">
                  <a16:creationId xmlns:a16="http://schemas.microsoft.com/office/drawing/2014/main" id="{48925D4E-F4CA-485E-83BD-CF630B878D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444621">
              <a:off x="6755116" y="2295654"/>
              <a:ext cx="1479355" cy="1479355"/>
            </a:xfrm>
            <a:prstGeom prst="rect">
              <a:avLst/>
            </a:prstGeom>
          </p:spPr>
        </p:pic>
        <p:pic>
          <p:nvPicPr>
            <p:cNvPr id="32" name="Graphic 31" descr="Bee outline">
              <a:extLst>
                <a:ext uri="{FF2B5EF4-FFF2-40B4-BE49-F238E27FC236}">
                  <a16:creationId xmlns:a16="http://schemas.microsoft.com/office/drawing/2014/main" id="{83BBD303-C5F9-46D4-9849-8235F2807C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97839" y="2040471"/>
              <a:ext cx="1791413" cy="1791413"/>
            </a:xfrm>
            <a:prstGeom prst="rect">
              <a:avLst/>
            </a:prstGeom>
          </p:spPr>
        </p:pic>
        <p:pic>
          <p:nvPicPr>
            <p:cNvPr id="33" name="Graphic 32" descr="Single gear outline">
              <a:extLst>
                <a:ext uri="{FF2B5EF4-FFF2-40B4-BE49-F238E27FC236}">
                  <a16:creationId xmlns:a16="http://schemas.microsoft.com/office/drawing/2014/main" id="{76528C1C-7411-4AB7-A475-D71058F50F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089346">
              <a:off x="9839802" y="530338"/>
              <a:ext cx="1479355" cy="1479355"/>
            </a:xfrm>
            <a:prstGeom prst="rect">
              <a:avLst/>
            </a:prstGeom>
          </p:spPr>
        </p:pic>
        <p:pic>
          <p:nvPicPr>
            <p:cNvPr id="34" name="Graphic 33" descr="Bee outline">
              <a:extLst>
                <a:ext uri="{FF2B5EF4-FFF2-40B4-BE49-F238E27FC236}">
                  <a16:creationId xmlns:a16="http://schemas.microsoft.com/office/drawing/2014/main" id="{0995B8E5-D8AE-4369-AA54-5C57CB6A23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6846">
              <a:off x="8988678" y="1362719"/>
              <a:ext cx="1791413" cy="1791413"/>
            </a:xfrm>
            <a:prstGeom prst="rect">
              <a:avLst/>
            </a:prstGeom>
          </p:spPr>
        </p:pic>
        <p:pic>
          <p:nvPicPr>
            <p:cNvPr id="35" name="Graphic 34" descr="Single gear outline">
              <a:extLst>
                <a:ext uri="{FF2B5EF4-FFF2-40B4-BE49-F238E27FC236}">
                  <a16:creationId xmlns:a16="http://schemas.microsoft.com/office/drawing/2014/main" id="{407137BB-8DEA-4C52-942B-B11F7B0A7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19447">
              <a:off x="9697323" y="3981935"/>
              <a:ext cx="1479355" cy="1479355"/>
            </a:xfrm>
            <a:prstGeom prst="rect">
              <a:avLst/>
            </a:prstGeom>
          </p:spPr>
        </p:pic>
        <p:pic>
          <p:nvPicPr>
            <p:cNvPr id="36" name="Graphic 35" descr="Bee outline">
              <a:extLst>
                <a:ext uri="{FF2B5EF4-FFF2-40B4-BE49-F238E27FC236}">
                  <a16:creationId xmlns:a16="http://schemas.microsoft.com/office/drawing/2014/main" id="{7C494C05-F05E-4CFE-B0D8-936F2FBC3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32442">
              <a:off x="8976781" y="2718574"/>
              <a:ext cx="1791413" cy="1791413"/>
            </a:xfrm>
            <a:prstGeom prst="rect">
              <a:avLst/>
            </a:prstGeom>
          </p:spPr>
        </p:pic>
      </p:grpSp>
      <p:grpSp>
        <p:nvGrpSpPr>
          <p:cNvPr id="37" name="Group 36">
            <a:extLst>
              <a:ext uri="{FF2B5EF4-FFF2-40B4-BE49-F238E27FC236}">
                <a16:creationId xmlns:a16="http://schemas.microsoft.com/office/drawing/2014/main" id="{5B86BC7B-6A02-4F38-8385-4D4E60FAF3D8}"/>
              </a:ext>
            </a:extLst>
          </p:cNvPr>
          <p:cNvGrpSpPr/>
          <p:nvPr/>
        </p:nvGrpSpPr>
        <p:grpSpPr>
          <a:xfrm>
            <a:off x="9654414" y="1035185"/>
            <a:ext cx="1608600" cy="1349540"/>
            <a:chOff x="898370" y="1993647"/>
            <a:chExt cx="5082792" cy="4288394"/>
          </a:xfrm>
        </p:grpSpPr>
        <p:pic>
          <p:nvPicPr>
            <p:cNvPr id="38" name="Graphic 37" descr="Single gear outline">
              <a:extLst>
                <a:ext uri="{FF2B5EF4-FFF2-40B4-BE49-F238E27FC236}">
                  <a16:creationId xmlns:a16="http://schemas.microsoft.com/office/drawing/2014/main" id="{CDC6E85C-2DF4-465E-86BB-FD85379CB9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7211" y="3506756"/>
              <a:ext cx="1479355" cy="1479355"/>
            </a:xfrm>
            <a:prstGeom prst="rect">
              <a:avLst/>
            </a:prstGeom>
          </p:spPr>
        </p:pic>
        <p:pic>
          <p:nvPicPr>
            <p:cNvPr id="39" name="Graphic 38" descr="Single gear outline">
              <a:extLst>
                <a:ext uri="{FF2B5EF4-FFF2-40B4-BE49-F238E27FC236}">
                  <a16:creationId xmlns:a16="http://schemas.microsoft.com/office/drawing/2014/main" id="{8C46E4CF-092C-492B-ADD0-43011E0E40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563746" y="3706866"/>
              <a:ext cx="1479355" cy="1479355"/>
            </a:xfrm>
            <a:prstGeom prst="rect">
              <a:avLst/>
            </a:prstGeom>
          </p:spPr>
        </p:pic>
        <p:pic>
          <p:nvPicPr>
            <p:cNvPr id="40" name="Graphic 39" descr="Single gear outline">
              <a:extLst>
                <a:ext uri="{FF2B5EF4-FFF2-40B4-BE49-F238E27FC236}">
                  <a16:creationId xmlns:a16="http://schemas.microsoft.com/office/drawing/2014/main" id="{48A2C41D-9C44-4D04-8195-FE02239557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651646" y="3304398"/>
              <a:ext cx="1479355" cy="1479355"/>
            </a:xfrm>
            <a:prstGeom prst="rect">
              <a:avLst/>
            </a:prstGeom>
          </p:spPr>
        </p:pic>
        <p:pic>
          <p:nvPicPr>
            <p:cNvPr id="41" name="Graphic 40" descr="Bee outline">
              <a:extLst>
                <a:ext uri="{FF2B5EF4-FFF2-40B4-BE49-F238E27FC236}">
                  <a16:creationId xmlns:a16="http://schemas.microsoft.com/office/drawing/2014/main" id="{D44D6A93-DB8B-45A8-B28F-14782AC287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001263">
              <a:off x="4189749" y="2541587"/>
              <a:ext cx="1791413" cy="1791413"/>
            </a:xfrm>
            <a:prstGeom prst="rect">
              <a:avLst/>
            </a:prstGeom>
          </p:spPr>
        </p:pic>
        <p:pic>
          <p:nvPicPr>
            <p:cNvPr id="42" name="Graphic 41" descr="Bee outline">
              <a:extLst>
                <a:ext uri="{FF2B5EF4-FFF2-40B4-BE49-F238E27FC236}">
                  <a16:creationId xmlns:a16="http://schemas.microsoft.com/office/drawing/2014/main" id="{294F239C-66BB-4223-8919-5EA5A51937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7206">
              <a:off x="2102429" y="4490628"/>
              <a:ext cx="1791413" cy="1791413"/>
            </a:xfrm>
            <a:prstGeom prst="rect">
              <a:avLst/>
            </a:prstGeom>
          </p:spPr>
        </p:pic>
        <p:pic>
          <p:nvPicPr>
            <p:cNvPr id="43" name="Graphic 42" descr="Bee outline">
              <a:extLst>
                <a:ext uri="{FF2B5EF4-FFF2-40B4-BE49-F238E27FC236}">
                  <a16:creationId xmlns:a16="http://schemas.microsoft.com/office/drawing/2014/main" id="{C2A02286-8E43-43A5-8A0A-728FAE2FCE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531286">
              <a:off x="898370" y="1993647"/>
              <a:ext cx="1791413" cy="1791413"/>
            </a:xfrm>
            <a:prstGeom prst="rect">
              <a:avLst/>
            </a:prstGeom>
          </p:spPr>
        </p:pic>
      </p:grpSp>
      <p:pic>
        <p:nvPicPr>
          <p:cNvPr id="3" name="Picture 2" descr="A picture containing diagram&#10;&#10;Description automatically generated">
            <a:extLst>
              <a:ext uri="{FF2B5EF4-FFF2-40B4-BE49-F238E27FC236}">
                <a16:creationId xmlns:a16="http://schemas.microsoft.com/office/drawing/2014/main" id="{D91BB72E-A877-40A5-B1D1-F7E4F58922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2629" y="9137"/>
            <a:ext cx="6586741" cy="6839726"/>
          </a:xfrm>
          <a:prstGeom prst="rect">
            <a:avLst/>
          </a:prstGeom>
        </p:spPr>
      </p:pic>
    </p:spTree>
    <p:extLst>
      <p:ext uri="{BB962C8B-B14F-4D97-AF65-F5344CB8AC3E}">
        <p14:creationId xmlns:p14="http://schemas.microsoft.com/office/powerpoint/2010/main" val="1703972356"/>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08AD-C82E-4B31-ABE0-5923C18D2206}"/>
              </a:ext>
            </a:extLst>
          </p:cNvPr>
          <p:cNvSpPr>
            <a:spLocks noGrp="1"/>
          </p:cNvSpPr>
          <p:nvPr>
            <p:ph type="title"/>
          </p:nvPr>
        </p:nvSpPr>
        <p:spPr>
          <a:xfrm>
            <a:off x="7859944" y="120610"/>
            <a:ext cx="3707661" cy="1395106"/>
          </a:xfrm>
        </p:spPr>
        <p:txBody>
          <a:bodyPr/>
          <a:lstStyle/>
          <a:p>
            <a:r>
              <a:rPr lang="en-US" sz="3600" b="1" dirty="0"/>
              <a:t>Agri-rural</a:t>
            </a:r>
            <a:endParaRPr lang="en-GB" sz="3600" b="1" dirty="0"/>
          </a:p>
        </p:txBody>
      </p:sp>
      <p:pic>
        <p:nvPicPr>
          <p:cNvPr id="1026" name="Picture 2" descr="UK woodlands &amp;#39;at crisis point&amp;#39; amid wildlife decline - BBC News">
            <a:extLst>
              <a:ext uri="{FF2B5EF4-FFF2-40B4-BE49-F238E27FC236}">
                <a16:creationId xmlns:a16="http://schemas.microsoft.com/office/drawing/2014/main" id="{8386E456-5C66-451F-AE29-70BA29560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0110" y="3942919"/>
            <a:ext cx="1872274" cy="170535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Preserves | Natural Land Institute">
            <a:extLst>
              <a:ext uri="{FF2B5EF4-FFF2-40B4-BE49-F238E27FC236}">
                <a16:creationId xmlns:a16="http://schemas.microsoft.com/office/drawing/2014/main" id="{114B0111-C124-49D8-B1DB-DB6C69E5C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8861" y="717876"/>
            <a:ext cx="1518266" cy="146809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Green Space Management | Open space assessments | GIS Mapping">
            <a:extLst>
              <a:ext uri="{FF2B5EF4-FFF2-40B4-BE49-F238E27FC236}">
                <a16:creationId xmlns:a16="http://schemas.microsoft.com/office/drawing/2014/main" id="{C5DB35E2-8DB8-4A9A-922A-B91E9B999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9997" y="3115616"/>
            <a:ext cx="1781020" cy="163878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Innovations in arable farming – towards sustainable systems">
            <a:extLst>
              <a:ext uri="{FF2B5EF4-FFF2-40B4-BE49-F238E27FC236}">
                <a16:creationId xmlns:a16="http://schemas.microsoft.com/office/drawing/2014/main" id="{65209CC3-9FD7-4FD0-8713-0AADA655D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5564" y="1209729"/>
            <a:ext cx="1690129" cy="159309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4" name="Picture 10" descr="What to Look for in Pasture Seed - Industry Today %">
            <a:extLst>
              <a:ext uri="{FF2B5EF4-FFF2-40B4-BE49-F238E27FC236}">
                <a16:creationId xmlns:a16="http://schemas.microsoft.com/office/drawing/2014/main" id="{A8228D7B-3224-4705-A881-C3EB491113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9014" y="2139376"/>
            <a:ext cx="1783370" cy="170535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F773E8A-CDD7-4124-BC0F-2C022CCBC7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0980" y="2229854"/>
            <a:ext cx="1781020" cy="158412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8" name="Picture 14" descr="Oilseed rape area to shrink as growers weigh up alternatives - Farmers  Weekly">
            <a:extLst>
              <a:ext uri="{FF2B5EF4-FFF2-40B4-BE49-F238E27FC236}">
                <a16:creationId xmlns:a16="http://schemas.microsoft.com/office/drawing/2014/main" id="{DF5CAD62-EAB5-4C59-AE6B-3D930958C7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0141" y="4305485"/>
            <a:ext cx="1935706" cy="162623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0" name="Picture 16" descr="The Most Beautiful Villages in the UK">
            <a:extLst>
              <a:ext uri="{FF2B5EF4-FFF2-40B4-BE49-F238E27FC236}">
                <a16:creationId xmlns:a16="http://schemas.microsoft.com/office/drawing/2014/main" id="{A59A3FF9-3AFE-4F02-AF9E-56CD4E297F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7476" y="1397117"/>
            <a:ext cx="1708412" cy="156507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2" name="Picture 18" descr="Bank reinforcement with plastic grid • geoPRODUCT | River bank, Pond, River">
            <a:extLst>
              <a:ext uri="{FF2B5EF4-FFF2-40B4-BE49-F238E27FC236}">
                <a16:creationId xmlns:a16="http://schemas.microsoft.com/office/drawing/2014/main" id="{045DACE0-9844-470D-96D1-34094F6E18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10915" y="2962188"/>
            <a:ext cx="1600035" cy="158810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B7B6C180-0BCB-4F70-BB07-899090DD14BF}"/>
              </a:ext>
            </a:extLst>
          </p:cNvPr>
          <p:cNvSpPr txBox="1">
            <a:spLocks/>
          </p:cNvSpPr>
          <p:nvPr/>
        </p:nvSpPr>
        <p:spPr>
          <a:xfrm>
            <a:off x="1803779" y="120610"/>
            <a:ext cx="3707661" cy="1395106"/>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3600" b="1" dirty="0"/>
              <a:t>Urban</a:t>
            </a:r>
            <a:endParaRPr lang="en-GB" sz="3600" b="1" dirty="0"/>
          </a:p>
        </p:txBody>
      </p:sp>
      <p:pic>
        <p:nvPicPr>
          <p:cNvPr id="1046" name="Picture 22">
            <a:extLst>
              <a:ext uri="{FF2B5EF4-FFF2-40B4-BE49-F238E27FC236}">
                <a16:creationId xmlns:a16="http://schemas.microsoft.com/office/drawing/2014/main" id="{E4A7AD5B-7B86-4DF0-8732-C114293786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903" y="874287"/>
            <a:ext cx="1746332" cy="163973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09CD5EBB-D862-4216-BA3A-99D621B04E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6079" y="4171078"/>
            <a:ext cx="1795729" cy="153505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260D88A4-6DA1-4859-AB1A-5D78AFD7B4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11415" y="4894213"/>
            <a:ext cx="1673650" cy="135984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091195EB-49E9-49CE-8FAE-223A27D205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50404" y="4129028"/>
            <a:ext cx="1812163" cy="1362434"/>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C1E2CB32-3C80-4E42-AC3D-3BA2CB05E2F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96357" y="1725130"/>
            <a:ext cx="1788708" cy="1542569"/>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6" name="Picture 32" descr="Crossrail, London - Railway Technology">
            <a:extLst>
              <a:ext uri="{FF2B5EF4-FFF2-40B4-BE49-F238E27FC236}">
                <a16:creationId xmlns:a16="http://schemas.microsoft.com/office/drawing/2014/main" id="{60A8A44E-8B52-47A8-B8F9-82E345A7119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45661" y="3321460"/>
            <a:ext cx="1784518" cy="1503846"/>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4" name="Picture 2" descr="UK woodlands &amp;#39;at crisis point&amp;#39; amid wildlife decline - BBC News">
            <a:extLst>
              <a:ext uri="{FF2B5EF4-FFF2-40B4-BE49-F238E27FC236}">
                <a16:creationId xmlns:a16="http://schemas.microsoft.com/office/drawing/2014/main" id="{D5CA7A91-3D14-45EA-BFC4-8AF602612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15" y="2580182"/>
            <a:ext cx="1788708" cy="1521989"/>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75D3564A-F1AF-4524-AD5C-91ADDA0E99D5}"/>
              </a:ext>
            </a:extLst>
          </p:cNvPr>
          <p:cNvCxnSpPr/>
          <p:nvPr/>
        </p:nvCxnSpPr>
        <p:spPr>
          <a:xfrm>
            <a:off x="6165801" y="812890"/>
            <a:ext cx="0" cy="5469846"/>
          </a:xfrm>
          <a:prstGeom prst="line">
            <a:avLst/>
          </a:prstGeom>
          <a:ln w="38100"/>
        </p:spPr>
        <p:style>
          <a:lnRef idx="1">
            <a:schemeClr val="dk1"/>
          </a:lnRef>
          <a:fillRef idx="0">
            <a:schemeClr val="dk1"/>
          </a:fillRef>
          <a:effectRef idx="0">
            <a:schemeClr val="dk1"/>
          </a:effectRef>
          <a:fontRef idx="minor">
            <a:schemeClr val="tx1"/>
          </a:fontRef>
        </p:style>
      </p:cxnSp>
      <p:pic>
        <p:nvPicPr>
          <p:cNvPr id="1058" name="Picture 34" descr="Best parks in London - Lonely Planet">
            <a:extLst>
              <a:ext uri="{FF2B5EF4-FFF2-40B4-BE49-F238E27FC236}">
                <a16:creationId xmlns:a16="http://schemas.microsoft.com/office/drawing/2014/main" id="{AB09FB7F-95F3-4DA5-A0FF-6CE3E119E1D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8016" y="2496414"/>
            <a:ext cx="1827070" cy="1521988"/>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60" name="Picture 36" descr="Many are still on the waiting list for allotments in Edinburgh | The  Edinburgh Reporter">
            <a:extLst>
              <a:ext uri="{FF2B5EF4-FFF2-40B4-BE49-F238E27FC236}">
                <a16:creationId xmlns:a16="http://schemas.microsoft.com/office/drawing/2014/main" id="{74421630-D443-4120-AADB-1DDA33BE196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44761" y="3277817"/>
            <a:ext cx="1447918" cy="1447470"/>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62" name="Picture 38" descr="The UK's cemetery crisis - Global Times">
            <a:extLst>
              <a:ext uri="{FF2B5EF4-FFF2-40B4-BE49-F238E27FC236}">
                <a16:creationId xmlns:a16="http://schemas.microsoft.com/office/drawing/2014/main" id="{C3471D79-FC21-404E-B4DC-4E690FA105B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98016" y="1030846"/>
            <a:ext cx="1827070" cy="1388568"/>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64850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173CD10-6206-462F-A1CC-EC1B8B3BAD89}"/>
              </a:ext>
            </a:extLst>
          </p:cNvPr>
          <p:cNvGrpSpPr/>
          <p:nvPr/>
        </p:nvGrpSpPr>
        <p:grpSpPr>
          <a:xfrm rot="18860278">
            <a:off x="7623460" y="1371890"/>
            <a:ext cx="2589889" cy="2256921"/>
            <a:chOff x="898370" y="1993647"/>
            <a:chExt cx="5082792" cy="4288436"/>
          </a:xfrm>
        </p:grpSpPr>
        <p:pic>
          <p:nvPicPr>
            <p:cNvPr id="15" name="Graphic 14" descr="Single gear outline">
              <a:extLst>
                <a:ext uri="{FF2B5EF4-FFF2-40B4-BE49-F238E27FC236}">
                  <a16:creationId xmlns:a16="http://schemas.microsoft.com/office/drawing/2014/main" id="{7D3B25E1-955E-4D28-A24D-4622407A4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7211" y="3506756"/>
              <a:ext cx="1479355" cy="1479355"/>
            </a:xfrm>
            <a:prstGeom prst="rect">
              <a:avLst/>
            </a:prstGeom>
          </p:spPr>
        </p:pic>
        <p:pic>
          <p:nvPicPr>
            <p:cNvPr id="16" name="Graphic 15" descr="Single gear outline">
              <a:extLst>
                <a:ext uri="{FF2B5EF4-FFF2-40B4-BE49-F238E27FC236}">
                  <a16:creationId xmlns:a16="http://schemas.microsoft.com/office/drawing/2014/main" id="{EE43669C-051C-4673-9492-144606C312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3563746" y="3706866"/>
              <a:ext cx="1479355" cy="1479355"/>
            </a:xfrm>
            <a:prstGeom prst="rect">
              <a:avLst/>
            </a:prstGeom>
          </p:spPr>
        </p:pic>
        <p:pic>
          <p:nvPicPr>
            <p:cNvPr id="17" name="Graphic 16" descr="Single gear outline">
              <a:extLst>
                <a:ext uri="{FF2B5EF4-FFF2-40B4-BE49-F238E27FC236}">
                  <a16:creationId xmlns:a16="http://schemas.microsoft.com/office/drawing/2014/main" id="{CA843C69-CD88-4620-BE31-B8E252908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1651646" y="3304398"/>
              <a:ext cx="1479355" cy="1479355"/>
            </a:xfrm>
            <a:prstGeom prst="rect">
              <a:avLst/>
            </a:prstGeom>
          </p:spPr>
        </p:pic>
        <p:pic>
          <p:nvPicPr>
            <p:cNvPr id="18" name="Graphic 17" descr="Bee outline">
              <a:extLst>
                <a:ext uri="{FF2B5EF4-FFF2-40B4-BE49-F238E27FC236}">
                  <a16:creationId xmlns:a16="http://schemas.microsoft.com/office/drawing/2014/main" id="{71464DE0-EC2D-4E63-8E6D-722FE61333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001263">
              <a:off x="4189749" y="2541587"/>
              <a:ext cx="1791413" cy="1791413"/>
            </a:xfrm>
            <a:prstGeom prst="rect">
              <a:avLst/>
            </a:prstGeom>
          </p:spPr>
        </p:pic>
        <p:pic>
          <p:nvPicPr>
            <p:cNvPr id="19" name="Graphic 18" descr="Bee outline">
              <a:extLst>
                <a:ext uri="{FF2B5EF4-FFF2-40B4-BE49-F238E27FC236}">
                  <a16:creationId xmlns:a16="http://schemas.microsoft.com/office/drawing/2014/main" id="{D1E1F59F-A046-464B-9A4E-8E1FD747CF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77206">
              <a:off x="2102729" y="4490670"/>
              <a:ext cx="1791413" cy="1791413"/>
            </a:xfrm>
            <a:prstGeom prst="rect">
              <a:avLst/>
            </a:prstGeom>
          </p:spPr>
        </p:pic>
        <p:pic>
          <p:nvPicPr>
            <p:cNvPr id="20" name="Graphic 19" descr="Bee outline">
              <a:extLst>
                <a:ext uri="{FF2B5EF4-FFF2-40B4-BE49-F238E27FC236}">
                  <a16:creationId xmlns:a16="http://schemas.microsoft.com/office/drawing/2014/main" id="{3557C0BE-2F68-43F1-8506-EEC73D1103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31286">
              <a:off x="898370" y="1993647"/>
              <a:ext cx="1791413" cy="1791413"/>
            </a:xfrm>
            <a:prstGeom prst="rect">
              <a:avLst/>
            </a:prstGeom>
          </p:spPr>
        </p:pic>
      </p:grpSp>
      <p:pic>
        <p:nvPicPr>
          <p:cNvPr id="22" name="Graphic 21" descr="Bee outline">
            <a:extLst>
              <a:ext uri="{FF2B5EF4-FFF2-40B4-BE49-F238E27FC236}">
                <a16:creationId xmlns:a16="http://schemas.microsoft.com/office/drawing/2014/main" id="{5DA5CDEC-B986-4C64-AF05-9214F1263F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760718" y="524465"/>
            <a:ext cx="765181" cy="775903"/>
          </a:xfrm>
          <a:prstGeom prst="rect">
            <a:avLst/>
          </a:prstGeom>
        </p:spPr>
      </p:pic>
      <p:pic>
        <p:nvPicPr>
          <p:cNvPr id="30" name="Graphic 29" descr="Question Mark with solid fill">
            <a:extLst>
              <a:ext uri="{FF2B5EF4-FFF2-40B4-BE49-F238E27FC236}">
                <a16:creationId xmlns:a16="http://schemas.microsoft.com/office/drawing/2014/main" id="{BB74AAA8-AE8A-4269-B386-4F946AD88B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1767" y="1596370"/>
            <a:ext cx="1215475" cy="1366591"/>
          </a:xfrm>
          <a:prstGeom prst="rect">
            <a:avLst/>
          </a:prstGeom>
        </p:spPr>
      </p:pic>
      <p:sp>
        <p:nvSpPr>
          <p:cNvPr id="41" name="TextBox 40">
            <a:extLst>
              <a:ext uri="{FF2B5EF4-FFF2-40B4-BE49-F238E27FC236}">
                <a16:creationId xmlns:a16="http://schemas.microsoft.com/office/drawing/2014/main" id="{1831C6B0-3230-4CB0-9E56-32DF0DA0F087}"/>
              </a:ext>
            </a:extLst>
          </p:cNvPr>
          <p:cNvSpPr txBox="1"/>
          <p:nvPr/>
        </p:nvSpPr>
        <p:spPr>
          <a:xfrm>
            <a:off x="1600610" y="579232"/>
            <a:ext cx="3295400" cy="584775"/>
          </a:xfrm>
          <a:prstGeom prst="rect">
            <a:avLst/>
          </a:prstGeom>
          <a:noFill/>
        </p:spPr>
        <p:txBody>
          <a:bodyPr wrap="square" rtlCol="0">
            <a:spAutoFit/>
          </a:bodyPr>
          <a:lstStyle/>
          <a:p>
            <a:r>
              <a:rPr lang="en-US" dirty="0" err="1"/>
              <a:t>Prioritise</a:t>
            </a:r>
            <a:r>
              <a:rPr lang="en-US" dirty="0"/>
              <a:t> </a:t>
            </a:r>
            <a:r>
              <a:rPr lang="en-US" b="1" dirty="0"/>
              <a:t>personal</a:t>
            </a:r>
            <a:r>
              <a:rPr lang="en-US" dirty="0"/>
              <a:t> information</a:t>
            </a:r>
          </a:p>
          <a:p>
            <a:pPr algn="ctr"/>
            <a:r>
              <a:rPr lang="en-US" sz="1400" dirty="0"/>
              <a:t>(Act like a scout)</a:t>
            </a:r>
            <a:endParaRPr lang="en-GB" sz="1400" dirty="0"/>
          </a:p>
        </p:txBody>
      </p:sp>
      <p:sp>
        <p:nvSpPr>
          <p:cNvPr id="42" name="TextBox 41">
            <a:extLst>
              <a:ext uri="{FF2B5EF4-FFF2-40B4-BE49-F238E27FC236}">
                <a16:creationId xmlns:a16="http://schemas.microsoft.com/office/drawing/2014/main" id="{D67F37B4-68F5-44E0-B229-B602C48067A7}"/>
              </a:ext>
            </a:extLst>
          </p:cNvPr>
          <p:cNvSpPr txBox="1"/>
          <p:nvPr/>
        </p:nvSpPr>
        <p:spPr>
          <a:xfrm>
            <a:off x="7416847" y="565470"/>
            <a:ext cx="3003117" cy="584775"/>
          </a:xfrm>
          <a:prstGeom prst="rect">
            <a:avLst/>
          </a:prstGeom>
          <a:noFill/>
        </p:spPr>
        <p:txBody>
          <a:bodyPr wrap="square" rtlCol="0">
            <a:spAutoFit/>
          </a:bodyPr>
          <a:lstStyle/>
          <a:p>
            <a:r>
              <a:rPr lang="en-US" dirty="0" err="1"/>
              <a:t>Prioritise</a:t>
            </a:r>
            <a:r>
              <a:rPr lang="en-US" dirty="0"/>
              <a:t> </a:t>
            </a:r>
            <a:r>
              <a:rPr lang="en-US" b="1" dirty="0"/>
              <a:t>Social</a:t>
            </a:r>
            <a:r>
              <a:rPr lang="en-US" dirty="0"/>
              <a:t> information</a:t>
            </a:r>
          </a:p>
          <a:p>
            <a:pPr algn="ctr"/>
            <a:r>
              <a:rPr lang="en-US" sz="1400" dirty="0"/>
              <a:t>(Act like a recruit)</a:t>
            </a:r>
            <a:endParaRPr lang="en-GB" sz="1400" dirty="0"/>
          </a:p>
        </p:txBody>
      </p:sp>
      <p:cxnSp>
        <p:nvCxnSpPr>
          <p:cNvPr id="48" name="Straight Arrow Connector 47">
            <a:extLst>
              <a:ext uri="{FF2B5EF4-FFF2-40B4-BE49-F238E27FC236}">
                <a16:creationId xmlns:a16="http://schemas.microsoft.com/office/drawing/2014/main" id="{83D6F0BC-A5FE-4DE3-B5E6-AF95C97BEFE0}"/>
              </a:ext>
            </a:extLst>
          </p:cNvPr>
          <p:cNvCxnSpPr>
            <a:cxnSpLocks/>
          </p:cNvCxnSpPr>
          <p:nvPr/>
        </p:nvCxnSpPr>
        <p:spPr>
          <a:xfrm flipH="1">
            <a:off x="3812844" y="1174059"/>
            <a:ext cx="2063141" cy="976794"/>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63F2F20-72A3-423B-B3ED-9BBE2268D70A}"/>
              </a:ext>
            </a:extLst>
          </p:cNvPr>
          <p:cNvCxnSpPr>
            <a:cxnSpLocks/>
          </p:cNvCxnSpPr>
          <p:nvPr/>
        </p:nvCxnSpPr>
        <p:spPr>
          <a:xfrm>
            <a:off x="6428723" y="1143674"/>
            <a:ext cx="2064435" cy="108451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B817853-F28A-4D30-B20B-4A74338249A2}"/>
              </a:ext>
            </a:extLst>
          </p:cNvPr>
          <p:cNvPicPr>
            <a:picLocks noChangeAspect="1"/>
          </p:cNvPicPr>
          <p:nvPr/>
        </p:nvPicPr>
        <p:blipFill rotWithShape="1">
          <a:blip r:embed="rId9"/>
          <a:srcRect l="34860" t="29473" r="18269" b="43973"/>
          <a:stretch/>
        </p:blipFill>
        <p:spPr>
          <a:xfrm>
            <a:off x="6096000" y="3580812"/>
            <a:ext cx="5714587" cy="1821068"/>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9B6A0C31-6BBF-4ADF-B9A3-7A81044D571C}"/>
              </a:ext>
            </a:extLst>
          </p:cNvPr>
          <p:cNvPicPr>
            <a:picLocks noChangeAspect="1"/>
          </p:cNvPicPr>
          <p:nvPr/>
        </p:nvPicPr>
        <p:blipFill rotWithShape="1">
          <a:blip r:embed="rId10"/>
          <a:srcRect l="33801" t="30079" r="22233" b="49022"/>
          <a:stretch/>
        </p:blipFill>
        <p:spPr>
          <a:xfrm>
            <a:off x="515701" y="3289621"/>
            <a:ext cx="5360284" cy="1433283"/>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pic>
        <p:nvPicPr>
          <p:cNvPr id="29" name="Picture 28">
            <a:extLst>
              <a:ext uri="{FF2B5EF4-FFF2-40B4-BE49-F238E27FC236}">
                <a16:creationId xmlns:a16="http://schemas.microsoft.com/office/drawing/2014/main" id="{7DFCE495-E82D-4BDB-B36E-0CB735AAEA4F}"/>
              </a:ext>
            </a:extLst>
          </p:cNvPr>
          <p:cNvPicPr>
            <a:picLocks noChangeAspect="1"/>
          </p:cNvPicPr>
          <p:nvPr/>
        </p:nvPicPr>
        <p:blipFill rotWithShape="1">
          <a:blip r:embed="rId11"/>
          <a:srcRect l="34153" t="20957" r="24016" b="59422"/>
          <a:stretch/>
        </p:blipFill>
        <p:spPr>
          <a:xfrm>
            <a:off x="6363323" y="4880803"/>
            <a:ext cx="5100097" cy="1345628"/>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grpSp>
        <p:nvGrpSpPr>
          <p:cNvPr id="4" name="Group 3">
            <a:extLst>
              <a:ext uri="{FF2B5EF4-FFF2-40B4-BE49-F238E27FC236}">
                <a16:creationId xmlns:a16="http://schemas.microsoft.com/office/drawing/2014/main" id="{BDC8471D-6F1D-4E4C-A7F0-D5239BA07B69}"/>
              </a:ext>
            </a:extLst>
          </p:cNvPr>
          <p:cNvGrpSpPr/>
          <p:nvPr/>
        </p:nvGrpSpPr>
        <p:grpSpPr>
          <a:xfrm rot="14358351">
            <a:off x="2094661" y="1312937"/>
            <a:ext cx="2308484" cy="2418640"/>
            <a:chOff x="5010701" y="2931207"/>
            <a:chExt cx="1637807" cy="1595361"/>
          </a:xfrm>
        </p:grpSpPr>
        <p:grpSp>
          <p:nvGrpSpPr>
            <p:cNvPr id="5" name="Group 4">
              <a:extLst>
                <a:ext uri="{FF2B5EF4-FFF2-40B4-BE49-F238E27FC236}">
                  <a16:creationId xmlns:a16="http://schemas.microsoft.com/office/drawing/2014/main" id="{4372E729-F677-433E-A494-ECED9661C41A}"/>
                </a:ext>
              </a:extLst>
            </p:cNvPr>
            <p:cNvGrpSpPr/>
            <p:nvPr/>
          </p:nvGrpSpPr>
          <p:grpSpPr>
            <a:xfrm rot="238657">
              <a:off x="5010701" y="3605372"/>
              <a:ext cx="901727" cy="836245"/>
              <a:chOff x="5016919" y="3614263"/>
              <a:chExt cx="901727" cy="836245"/>
            </a:xfrm>
          </p:grpSpPr>
          <p:pic>
            <p:nvPicPr>
              <p:cNvPr id="12" name="Graphic 11" descr="Single gear outline">
                <a:extLst>
                  <a:ext uri="{FF2B5EF4-FFF2-40B4-BE49-F238E27FC236}">
                    <a16:creationId xmlns:a16="http://schemas.microsoft.com/office/drawing/2014/main" id="{CDEE3464-251A-48F3-B571-429C156453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3" name="Graphic 12" descr="Bee outline">
                <a:extLst>
                  <a:ext uri="{FF2B5EF4-FFF2-40B4-BE49-F238E27FC236}">
                    <a16:creationId xmlns:a16="http://schemas.microsoft.com/office/drawing/2014/main" id="{82F1DD65-6495-4166-9EF6-768C3091D1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6" name="Group 5">
              <a:extLst>
                <a:ext uri="{FF2B5EF4-FFF2-40B4-BE49-F238E27FC236}">
                  <a16:creationId xmlns:a16="http://schemas.microsoft.com/office/drawing/2014/main" id="{585ACC48-C95D-4FAD-9A55-4FE71B6FC391}"/>
                </a:ext>
              </a:extLst>
            </p:cNvPr>
            <p:cNvGrpSpPr/>
            <p:nvPr/>
          </p:nvGrpSpPr>
          <p:grpSpPr>
            <a:xfrm rot="14619681">
              <a:off x="5779522" y="3657582"/>
              <a:ext cx="901727" cy="836245"/>
              <a:chOff x="5016919" y="3614263"/>
              <a:chExt cx="901727" cy="836245"/>
            </a:xfrm>
          </p:grpSpPr>
          <p:pic>
            <p:nvPicPr>
              <p:cNvPr id="10" name="Graphic 9" descr="Single gear outline">
                <a:extLst>
                  <a:ext uri="{FF2B5EF4-FFF2-40B4-BE49-F238E27FC236}">
                    <a16:creationId xmlns:a16="http://schemas.microsoft.com/office/drawing/2014/main" id="{87DFE899-6CC6-47A9-B503-370092A8E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1" name="Graphic 10" descr="Bee outline">
                <a:extLst>
                  <a:ext uri="{FF2B5EF4-FFF2-40B4-BE49-F238E27FC236}">
                    <a16:creationId xmlns:a16="http://schemas.microsoft.com/office/drawing/2014/main" id="{E5D36CA2-8E81-40DC-88E5-A26F18449C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7" name="Group 6">
              <a:extLst>
                <a:ext uri="{FF2B5EF4-FFF2-40B4-BE49-F238E27FC236}">
                  <a16:creationId xmlns:a16="http://schemas.microsoft.com/office/drawing/2014/main" id="{8F7B7DF4-D5D7-4B93-B607-28A52109794D}"/>
                </a:ext>
              </a:extLst>
            </p:cNvPr>
            <p:cNvGrpSpPr/>
            <p:nvPr/>
          </p:nvGrpSpPr>
          <p:grpSpPr>
            <a:xfrm rot="7427096">
              <a:off x="5434924" y="2963948"/>
              <a:ext cx="901727" cy="836245"/>
              <a:chOff x="5016919" y="3614263"/>
              <a:chExt cx="901727" cy="836245"/>
            </a:xfrm>
          </p:grpSpPr>
          <p:pic>
            <p:nvPicPr>
              <p:cNvPr id="8" name="Graphic 7" descr="Single gear outline">
                <a:extLst>
                  <a:ext uri="{FF2B5EF4-FFF2-40B4-BE49-F238E27FC236}">
                    <a16:creationId xmlns:a16="http://schemas.microsoft.com/office/drawing/2014/main" id="{8923D724-5922-48D8-BF0B-CC21494B3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9" name="Graphic 8" descr="Bee outline">
                <a:extLst>
                  <a:ext uri="{FF2B5EF4-FFF2-40B4-BE49-F238E27FC236}">
                    <a16:creationId xmlns:a16="http://schemas.microsoft.com/office/drawing/2014/main" id="{27F2FC93-8E12-4729-8523-913E5C4F7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pic>
        <p:nvPicPr>
          <p:cNvPr id="21" name="Picture 20">
            <a:extLst>
              <a:ext uri="{FF2B5EF4-FFF2-40B4-BE49-F238E27FC236}">
                <a16:creationId xmlns:a16="http://schemas.microsoft.com/office/drawing/2014/main" id="{86698DA1-0C2F-4D7C-AB0A-910BAD565340}"/>
              </a:ext>
            </a:extLst>
          </p:cNvPr>
          <p:cNvPicPr>
            <a:picLocks noChangeAspect="1"/>
          </p:cNvPicPr>
          <p:nvPr/>
        </p:nvPicPr>
        <p:blipFill rotWithShape="1">
          <a:blip r:embed="rId12"/>
          <a:srcRect l="37369" t="21233" r="18943" b="48914"/>
          <a:stretch/>
        </p:blipFill>
        <p:spPr>
          <a:xfrm>
            <a:off x="1043911" y="4397517"/>
            <a:ext cx="4704922" cy="1808448"/>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01232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Hexagon 62">
            <a:extLst>
              <a:ext uri="{FF2B5EF4-FFF2-40B4-BE49-F238E27FC236}">
                <a16:creationId xmlns:a16="http://schemas.microsoft.com/office/drawing/2014/main" id="{E4258C90-9079-46AE-9190-5BCE83CCA3AA}"/>
              </a:ext>
            </a:extLst>
          </p:cNvPr>
          <p:cNvSpPr/>
          <p:nvPr/>
        </p:nvSpPr>
        <p:spPr>
          <a:xfrm>
            <a:off x="671435" y="761382"/>
            <a:ext cx="2962868" cy="2430202"/>
          </a:xfrm>
          <a:prstGeom prst="hexagon">
            <a:avLst/>
          </a:prstGeom>
          <a:solidFill>
            <a:srgbClr val="EEC33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Beehive outline">
            <a:extLst>
              <a:ext uri="{FF2B5EF4-FFF2-40B4-BE49-F238E27FC236}">
                <a16:creationId xmlns:a16="http://schemas.microsoft.com/office/drawing/2014/main" id="{09AB4148-2799-4580-B7DB-145D8821BD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27641" y="1682802"/>
            <a:ext cx="1236501" cy="1627168"/>
          </a:xfrm>
          <a:prstGeom prst="rect">
            <a:avLst/>
          </a:prstGeom>
        </p:spPr>
      </p:pic>
      <p:pic>
        <p:nvPicPr>
          <p:cNvPr id="35" name="Graphic 34" descr="Flowers in pot outline">
            <a:extLst>
              <a:ext uri="{FF2B5EF4-FFF2-40B4-BE49-F238E27FC236}">
                <a16:creationId xmlns:a16="http://schemas.microsoft.com/office/drawing/2014/main" id="{3A3E40CB-AFBF-4AC7-920C-220D7D1A5A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7920" y="1084581"/>
            <a:ext cx="619940" cy="815807"/>
          </a:xfrm>
          <a:prstGeom prst="rect">
            <a:avLst/>
          </a:prstGeom>
        </p:spPr>
      </p:pic>
      <p:pic>
        <p:nvPicPr>
          <p:cNvPr id="40" name="Graphic 39" descr="Plant outline">
            <a:extLst>
              <a:ext uri="{FF2B5EF4-FFF2-40B4-BE49-F238E27FC236}">
                <a16:creationId xmlns:a16="http://schemas.microsoft.com/office/drawing/2014/main" id="{BD796AA4-81B5-4BAD-B6F9-19944A6DA9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382435" y="1166086"/>
            <a:ext cx="914400" cy="914401"/>
          </a:xfrm>
          <a:prstGeom prst="rect">
            <a:avLst/>
          </a:prstGeom>
        </p:spPr>
      </p:pic>
      <p:sp>
        <p:nvSpPr>
          <p:cNvPr id="13" name="Freeform: Shape 12">
            <a:extLst>
              <a:ext uri="{FF2B5EF4-FFF2-40B4-BE49-F238E27FC236}">
                <a16:creationId xmlns:a16="http://schemas.microsoft.com/office/drawing/2014/main" id="{884BFEDE-110E-48CF-98E0-B9DEDABB36C8}"/>
              </a:ext>
            </a:extLst>
          </p:cNvPr>
          <p:cNvSpPr/>
          <p:nvPr/>
        </p:nvSpPr>
        <p:spPr>
          <a:xfrm>
            <a:off x="4261282" y="1082951"/>
            <a:ext cx="3109510" cy="1722393"/>
          </a:xfrm>
          <a:custGeom>
            <a:avLst/>
            <a:gdLst>
              <a:gd name="connsiteX0" fmla="*/ 0 w 3109510"/>
              <a:gd name="connsiteY0" fmla="*/ 1722393 h 1722393"/>
              <a:gd name="connsiteX1" fmla="*/ 914400 w 3109510"/>
              <a:gd name="connsiteY1" fmla="*/ 790237 h 1722393"/>
              <a:gd name="connsiteX2" fmla="*/ 1890943 w 3109510"/>
              <a:gd name="connsiteY2" fmla="*/ 1518206 h 1722393"/>
              <a:gd name="connsiteX3" fmla="*/ 3107184 w 3109510"/>
              <a:gd name="connsiteY3" fmla="*/ 1136466 h 1722393"/>
              <a:gd name="connsiteX4" fmla="*/ 2201662 w 3109510"/>
              <a:gd name="connsiteY4" fmla="*/ 621562 h 1722393"/>
              <a:gd name="connsiteX5" fmla="*/ 2334827 w 3109510"/>
              <a:gd name="connsiteY5" fmla="*/ 9002 h 1722393"/>
              <a:gd name="connsiteX6" fmla="*/ 2734322 w 3109510"/>
              <a:gd name="connsiteY6" fmla="*/ 239822 h 1722393"/>
              <a:gd name="connsiteX7" fmla="*/ 2734322 w 3109510"/>
              <a:gd name="connsiteY7" fmla="*/ 239822 h 1722393"/>
              <a:gd name="connsiteX8" fmla="*/ 2769833 w 3109510"/>
              <a:gd name="connsiteY8" fmla="*/ 239822 h 17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9510" h="1722393">
                <a:moveTo>
                  <a:pt x="0" y="1722393"/>
                </a:moveTo>
                <a:cubicBezTo>
                  <a:pt x="299621" y="1273330"/>
                  <a:pt x="599243" y="824268"/>
                  <a:pt x="914400" y="790237"/>
                </a:cubicBezTo>
                <a:cubicBezTo>
                  <a:pt x="1229557" y="756206"/>
                  <a:pt x="1525479" y="1460501"/>
                  <a:pt x="1890943" y="1518206"/>
                </a:cubicBezTo>
                <a:cubicBezTo>
                  <a:pt x="2256407" y="1575911"/>
                  <a:pt x="3055398" y="1285907"/>
                  <a:pt x="3107184" y="1136466"/>
                </a:cubicBezTo>
                <a:cubicBezTo>
                  <a:pt x="3158970" y="987025"/>
                  <a:pt x="2330388" y="809473"/>
                  <a:pt x="2201662" y="621562"/>
                </a:cubicBezTo>
                <a:cubicBezTo>
                  <a:pt x="2072936" y="433651"/>
                  <a:pt x="2246050" y="72625"/>
                  <a:pt x="2334827" y="9002"/>
                </a:cubicBezTo>
                <a:cubicBezTo>
                  <a:pt x="2423604" y="-54621"/>
                  <a:pt x="2734322" y="239822"/>
                  <a:pt x="2734322" y="239822"/>
                </a:cubicBezTo>
                <a:lnTo>
                  <a:pt x="2734322" y="239822"/>
                </a:lnTo>
                <a:lnTo>
                  <a:pt x="2769833" y="239822"/>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3" name="Graphic 42" descr="Bee outline">
            <a:extLst>
              <a:ext uri="{FF2B5EF4-FFF2-40B4-BE49-F238E27FC236}">
                <a16:creationId xmlns:a16="http://schemas.microsoft.com/office/drawing/2014/main" id="{4798B49E-204F-46C4-920A-CF5EAD1FF5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334056" y="1757845"/>
            <a:ext cx="569086" cy="432455"/>
          </a:xfrm>
          <a:prstGeom prst="rect">
            <a:avLst/>
          </a:prstGeom>
        </p:spPr>
      </p:pic>
      <p:sp>
        <p:nvSpPr>
          <p:cNvPr id="44" name="Freeform: Shape 43">
            <a:extLst>
              <a:ext uri="{FF2B5EF4-FFF2-40B4-BE49-F238E27FC236}">
                <a16:creationId xmlns:a16="http://schemas.microsoft.com/office/drawing/2014/main" id="{6A79889E-84DB-4B01-A290-72E878E45893}"/>
              </a:ext>
            </a:extLst>
          </p:cNvPr>
          <p:cNvSpPr/>
          <p:nvPr/>
        </p:nvSpPr>
        <p:spPr>
          <a:xfrm rot="107475">
            <a:off x="1572893" y="914406"/>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A28AD6-25BD-459E-BB0C-734749988B30}"/>
              </a:ext>
            </a:extLst>
          </p:cNvPr>
          <p:cNvSpPr txBox="1"/>
          <p:nvPr/>
        </p:nvSpPr>
        <p:spPr>
          <a:xfrm rot="107475">
            <a:off x="1170720" y="1461366"/>
            <a:ext cx="720649" cy="369332"/>
          </a:xfrm>
          <a:prstGeom prst="rect">
            <a:avLst/>
          </a:prstGeom>
          <a:noFill/>
        </p:spPr>
        <p:txBody>
          <a:bodyPr wrap="square" rtlCol="0">
            <a:spAutoFit/>
          </a:bodyPr>
          <a:lstStyle/>
          <a:p>
            <a:r>
              <a:rPr lang="en-US" b="1" dirty="0"/>
              <a:t>X10</a:t>
            </a:r>
            <a:endParaRPr lang="en-GB" b="1" dirty="0"/>
          </a:p>
        </p:txBody>
      </p:sp>
      <p:pic>
        <p:nvPicPr>
          <p:cNvPr id="46" name="Graphic 45" descr="Bee outline">
            <a:extLst>
              <a:ext uri="{FF2B5EF4-FFF2-40B4-BE49-F238E27FC236}">
                <a16:creationId xmlns:a16="http://schemas.microsoft.com/office/drawing/2014/main" id="{661B9E51-4CDE-420C-9D6D-EBC6A5EA63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181271" y="2499200"/>
            <a:ext cx="544088" cy="544088"/>
          </a:xfrm>
          <a:prstGeom prst="rect">
            <a:avLst/>
          </a:prstGeom>
        </p:spPr>
      </p:pic>
      <p:sp>
        <p:nvSpPr>
          <p:cNvPr id="47" name="Freeform: Shape 46">
            <a:extLst>
              <a:ext uri="{FF2B5EF4-FFF2-40B4-BE49-F238E27FC236}">
                <a16:creationId xmlns:a16="http://schemas.microsoft.com/office/drawing/2014/main" id="{3DC10980-762E-4F6B-BB33-FD5506E8A664}"/>
              </a:ext>
            </a:extLst>
          </p:cNvPr>
          <p:cNvSpPr/>
          <p:nvPr/>
        </p:nvSpPr>
        <p:spPr>
          <a:xfrm>
            <a:off x="2359444" y="1737779"/>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EF9F84E5-FD67-4776-BAFE-BAC85D8C6F23}"/>
              </a:ext>
            </a:extLst>
          </p:cNvPr>
          <p:cNvSpPr txBox="1"/>
          <p:nvPr/>
        </p:nvSpPr>
        <p:spPr>
          <a:xfrm>
            <a:off x="2633254" y="2152308"/>
            <a:ext cx="720649" cy="369332"/>
          </a:xfrm>
          <a:prstGeom prst="rect">
            <a:avLst/>
          </a:prstGeom>
          <a:noFill/>
        </p:spPr>
        <p:txBody>
          <a:bodyPr wrap="square" rtlCol="0">
            <a:spAutoFit/>
          </a:bodyPr>
          <a:lstStyle/>
          <a:p>
            <a:r>
              <a:rPr lang="en-US" b="1" dirty="0"/>
              <a:t>X3</a:t>
            </a:r>
            <a:endParaRPr lang="en-GB" b="1" dirty="0"/>
          </a:p>
        </p:txBody>
      </p:sp>
      <p:sp>
        <p:nvSpPr>
          <p:cNvPr id="15" name="Freeform: Shape 14">
            <a:extLst>
              <a:ext uri="{FF2B5EF4-FFF2-40B4-BE49-F238E27FC236}">
                <a16:creationId xmlns:a16="http://schemas.microsoft.com/office/drawing/2014/main" id="{A3771527-E564-4BD7-B209-143E1AAF24A2}"/>
              </a:ext>
            </a:extLst>
          </p:cNvPr>
          <p:cNvSpPr/>
          <p:nvPr/>
        </p:nvSpPr>
        <p:spPr>
          <a:xfrm>
            <a:off x="4287915" y="905241"/>
            <a:ext cx="6445188" cy="2126759"/>
          </a:xfrm>
          <a:custGeom>
            <a:avLst/>
            <a:gdLst>
              <a:gd name="connsiteX0" fmla="*/ 0 w 6445188"/>
              <a:gd name="connsiteY0" fmla="*/ 1953369 h 2126759"/>
              <a:gd name="connsiteX1" fmla="*/ 1615735 w 6445188"/>
              <a:gd name="connsiteY1" fmla="*/ 1829081 h 2126759"/>
              <a:gd name="connsiteX2" fmla="*/ 3045040 w 6445188"/>
              <a:gd name="connsiteY2" fmla="*/ 2104289 h 2126759"/>
              <a:gd name="connsiteX3" fmla="*/ 3604334 w 6445188"/>
              <a:gd name="connsiteY3" fmla="*/ 1136623 h 2126759"/>
              <a:gd name="connsiteX4" fmla="*/ 4101483 w 6445188"/>
              <a:gd name="connsiteY4" fmla="*/ 1580507 h 2126759"/>
              <a:gd name="connsiteX5" fmla="*/ 4518734 w 6445188"/>
              <a:gd name="connsiteY5" fmla="*/ 1811326 h 2126759"/>
              <a:gd name="connsiteX6" fmla="*/ 4838330 w 6445188"/>
              <a:gd name="connsiteY6" fmla="*/ 648351 h 2126759"/>
              <a:gd name="connsiteX7" fmla="*/ 5823751 w 6445188"/>
              <a:gd name="connsiteY7" fmla="*/ 281 h 2126759"/>
              <a:gd name="connsiteX8" fmla="*/ 6445188 w 6445188"/>
              <a:gd name="connsiteY8" fmla="*/ 559575 h 2126759"/>
              <a:gd name="connsiteX9" fmla="*/ 6445188 w 6445188"/>
              <a:gd name="connsiteY9" fmla="*/ 559575 h 212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5188" h="2126759">
                <a:moveTo>
                  <a:pt x="0" y="1953369"/>
                </a:moveTo>
                <a:cubicBezTo>
                  <a:pt x="554114" y="1878648"/>
                  <a:pt x="1108228" y="1803928"/>
                  <a:pt x="1615735" y="1829081"/>
                </a:cubicBezTo>
                <a:cubicBezTo>
                  <a:pt x="2123242" y="1854234"/>
                  <a:pt x="2713607" y="2219699"/>
                  <a:pt x="3045040" y="2104289"/>
                </a:cubicBezTo>
                <a:cubicBezTo>
                  <a:pt x="3376473" y="1988879"/>
                  <a:pt x="3428260" y="1223920"/>
                  <a:pt x="3604334" y="1136623"/>
                </a:cubicBezTo>
                <a:cubicBezTo>
                  <a:pt x="3780408" y="1049326"/>
                  <a:pt x="3949083" y="1468057"/>
                  <a:pt x="4101483" y="1580507"/>
                </a:cubicBezTo>
                <a:cubicBezTo>
                  <a:pt x="4253883" y="1692957"/>
                  <a:pt x="4395926" y="1966685"/>
                  <a:pt x="4518734" y="1811326"/>
                </a:cubicBezTo>
                <a:cubicBezTo>
                  <a:pt x="4641542" y="1655967"/>
                  <a:pt x="4620827" y="950192"/>
                  <a:pt x="4838330" y="648351"/>
                </a:cubicBezTo>
                <a:cubicBezTo>
                  <a:pt x="5055833" y="346510"/>
                  <a:pt x="5555941" y="15077"/>
                  <a:pt x="5823751" y="281"/>
                </a:cubicBezTo>
                <a:cubicBezTo>
                  <a:pt x="6091561" y="-14515"/>
                  <a:pt x="6445188" y="559575"/>
                  <a:pt x="6445188" y="559575"/>
                </a:cubicBezTo>
                <a:lnTo>
                  <a:pt x="6445188" y="559575"/>
                </a:lnTo>
              </a:path>
            </a:pathLst>
          </a:custGeom>
          <a:ln>
            <a:solidFill>
              <a:srgbClr val="FF0000"/>
            </a:solidFill>
            <a:prstDash val="dash"/>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sp>
        <p:nvSpPr>
          <p:cNvPr id="52" name="Hexagon 51">
            <a:extLst>
              <a:ext uri="{FF2B5EF4-FFF2-40B4-BE49-F238E27FC236}">
                <a16:creationId xmlns:a16="http://schemas.microsoft.com/office/drawing/2014/main" id="{F563D775-5083-453B-906F-4570C8CF8C5B}"/>
              </a:ext>
            </a:extLst>
          </p:cNvPr>
          <p:cNvSpPr/>
          <p:nvPr/>
        </p:nvSpPr>
        <p:spPr>
          <a:xfrm>
            <a:off x="564773" y="3668908"/>
            <a:ext cx="2962868" cy="2430202"/>
          </a:xfrm>
          <a:prstGeom prst="hexagon">
            <a:avLst/>
          </a:prstGeom>
          <a:solidFill>
            <a:srgbClr val="EEC33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4" name="Graphic 53" descr="Beehive outline">
            <a:extLst>
              <a:ext uri="{FF2B5EF4-FFF2-40B4-BE49-F238E27FC236}">
                <a16:creationId xmlns:a16="http://schemas.microsoft.com/office/drawing/2014/main" id="{439D8552-C0F0-4F66-86C1-F30663A68F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992" y="4525473"/>
            <a:ext cx="1236501" cy="1627168"/>
          </a:xfrm>
          <a:prstGeom prst="rect">
            <a:avLst/>
          </a:prstGeom>
        </p:spPr>
      </p:pic>
      <p:pic>
        <p:nvPicPr>
          <p:cNvPr id="57" name="Graphic 56" descr="Flowers in pot outline">
            <a:extLst>
              <a:ext uri="{FF2B5EF4-FFF2-40B4-BE49-F238E27FC236}">
                <a16:creationId xmlns:a16="http://schemas.microsoft.com/office/drawing/2014/main" id="{1C07B8D4-1972-4D28-9A29-8EAA3ADBFE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5271" y="3927252"/>
            <a:ext cx="619940" cy="815807"/>
          </a:xfrm>
          <a:prstGeom prst="rect">
            <a:avLst/>
          </a:prstGeom>
        </p:spPr>
      </p:pic>
      <p:pic>
        <p:nvPicPr>
          <p:cNvPr id="58" name="Graphic 57" descr="Plant outline">
            <a:extLst>
              <a:ext uri="{FF2B5EF4-FFF2-40B4-BE49-F238E27FC236}">
                <a16:creationId xmlns:a16="http://schemas.microsoft.com/office/drawing/2014/main" id="{9FE3AA21-E6FC-4231-97F9-30652298EF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99786" y="4008757"/>
            <a:ext cx="914400" cy="914401"/>
          </a:xfrm>
          <a:prstGeom prst="rect">
            <a:avLst/>
          </a:prstGeom>
        </p:spPr>
      </p:pic>
      <p:sp>
        <p:nvSpPr>
          <p:cNvPr id="59" name="Freeform: Shape 58">
            <a:extLst>
              <a:ext uri="{FF2B5EF4-FFF2-40B4-BE49-F238E27FC236}">
                <a16:creationId xmlns:a16="http://schemas.microsoft.com/office/drawing/2014/main" id="{049BD56E-1167-4618-86C6-CC1ED0AD54FA}"/>
              </a:ext>
            </a:extLst>
          </p:cNvPr>
          <p:cNvSpPr/>
          <p:nvPr/>
        </p:nvSpPr>
        <p:spPr>
          <a:xfrm>
            <a:off x="4178633" y="3925622"/>
            <a:ext cx="3109510" cy="1722393"/>
          </a:xfrm>
          <a:custGeom>
            <a:avLst/>
            <a:gdLst>
              <a:gd name="connsiteX0" fmla="*/ 0 w 3109510"/>
              <a:gd name="connsiteY0" fmla="*/ 1722393 h 1722393"/>
              <a:gd name="connsiteX1" fmla="*/ 914400 w 3109510"/>
              <a:gd name="connsiteY1" fmla="*/ 790237 h 1722393"/>
              <a:gd name="connsiteX2" fmla="*/ 1890943 w 3109510"/>
              <a:gd name="connsiteY2" fmla="*/ 1518206 h 1722393"/>
              <a:gd name="connsiteX3" fmla="*/ 3107184 w 3109510"/>
              <a:gd name="connsiteY3" fmla="*/ 1136466 h 1722393"/>
              <a:gd name="connsiteX4" fmla="*/ 2201662 w 3109510"/>
              <a:gd name="connsiteY4" fmla="*/ 621562 h 1722393"/>
              <a:gd name="connsiteX5" fmla="*/ 2334827 w 3109510"/>
              <a:gd name="connsiteY5" fmla="*/ 9002 h 1722393"/>
              <a:gd name="connsiteX6" fmla="*/ 2734322 w 3109510"/>
              <a:gd name="connsiteY6" fmla="*/ 239822 h 1722393"/>
              <a:gd name="connsiteX7" fmla="*/ 2734322 w 3109510"/>
              <a:gd name="connsiteY7" fmla="*/ 239822 h 1722393"/>
              <a:gd name="connsiteX8" fmla="*/ 2769833 w 3109510"/>
              <a:gd name="connsiteY8" fmla="*/ 239822 h 17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9510" h="1722393">
                <a:moveTo>
                  <a:pt x="0" y="1722393"/>
                </a:moveTo>
                <a:cubicBezTo>
                  <a:pt x="299621" y="1273330"/>
                  <a:pt x="599243" y="824268"/>
                  <a:pt x="914400" y="790237"/>
                </a:cubicBezTo>
                <a:cubicBezTo>
                  <a:pt x="1229557" y="756206"/>
                  <a:pt x="1525479" y="1460501"/>
                  <a:pt x="1890943" y="1518206"/>
                </a:cubicBezTo>
                <a:cubicBezTo>
                  <a:pt x="2256407" y="1575911"/>
                  <a:pt x="3055398" y="1285907"/>
                  <a:pt x="3107184" y="1136466"/>
                </a:cubicBezTo>
                <a:cubicBezTo>
                  <a:pt x="3158970" y="987025"/>
                  <a:pt x="2330388" y="809473"/>
                  <a:pt x="2201662" y="621562"/>
                </a:cubicBezTo>
                <a:cubicBezTo>
                  <a:pt x="2072936" y="433651"/>
                  <a:pt x="2246050" y="72625"/>
                  <a:pt x="2334827" y="9002"/>
                </a:cubicBezTo>
                <a:cubicBezTo>
                  <a:pt x="2423604" y="-54621"/>
                  <a:pt x="2734322" y="239822"/>
                  <a:pt x="2734322" y="239822"/>
                </a:cubicBezTo>
                <a:lnTo>
                  <a:pt x="2734322" y="239822"/>
                </a:lnTo>
                <a:lnTo>
                  <a:pt x="2769833" y="239822"/>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Freeform: Shape 59">
            <a:extLst>
              <a:ext uri="{FF2B5EF4-FFF2-40B4-BE49-F238E27FC236}">
                <a16:creationId xmlns:a16="http://schemas.microsoft.com/office/drawing/2014/main" id="{087F80E0-0E45-4464-B926-91EA240F2243}"/>
              </a:ext>
            </a:extLst>
          </p:cNvPr>
          <p:cNvSpPr/>
          <p:nvPr/>
        </p:nvSpPr>
        <p:spPr>
          <a:xfrm>
            <a:off x="4205266" y="3747912"/>
            <a:ext cx="6445188" cy="2126759"/>
          </a:xfrm>
          <a:custGeom>
            <a:avLst/>
            <a:gdLst>
              <a:gd name="connsiteX0" fmla="*/ 0 w 6445188"/>
              <a:gd name="connsiteY0" fmla="*/ 1953369 h 2126759"/>
              <a:gd name="connsiteX1" fmla="*/ 1615735 w 6445188"/>
              <a:gd name="connsiteY1" fmla="*/ 1829081 h 2126759"/>
              <a:gd name="connsiteX2" fmla="*/ 3045040 w 6445188"/>
              <a:gd name="connsiteY2" fmla="*/ 2104289 h 2126759"/>
              <a:gd name="connsiteX3" fmla="*/ 3604334 w 6445188"/>
              <a:gd name="connsiteY3" fmla="*/ 1136623 h 2126759"/>
              <a:gd name="connsiteX4" fmla="*/ 4101483 w 6445188"/>
              <a:gd name="connsiteY4" fmla="*/ 1580507 h 2126759"/>
              <a:gd name="connsiteX5" fmla="*/ 4518734 w 6445188"/>
              <a:gd name="connsiteY5" fmla="*/ 1811326 h 2126759"/>
              <a:gd name="connsiteX6" fmla="*/ 4838330 w 6445188"/>
              <a:gd name="connsiteY6" fmla="*/ 648351 h 2126759"/>
              <a:gd name="connsiteX7" fmla="*/ 5823751 w 6445188"/>
              <a:gd name="connsiteY7" fmla="*/ 281 h 2126759"/>
              <a:gd name="connsiteX8" fmla="*/ 6445188 w 6445188"/>
              <a:gd name="connsiteY8" fmla="*/ 559575 h 2126759"/>
              <a:gd name="connsiteX9" fmla="*/ 6445188 w 6445188"/>
              <a:gd name="connsiteY9" fmla="*/ 559575 h 212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5188" h="2126759">
                <a:moveTo>
                  <a:pt x="0" y="1953369"/>
                </a:moveTo>
                <a:cubicBezTo>
                  <a:pt x="554114" y="1878648"/>
                  <a:pt x="1108228" y="1803928"/>
                  <a:pt x="1615735" y="1829081"/>
                </a:cubicBezTo>
                <a:cubicBezTo>
                  <a:pt x="2123242" y="1854234"/>
                  <a:pt x="2713607" y="2219699"/>
                  <a:pt x="3045040" y="2104289"/>
                </a:cubicBezTo>
                <a:cubicBezTo>
                  <a:pt x="3376473" y="1988879"/>
                  <a:pt x="3428260" y="1223920"/>
                  <a:pt x="3604334" y="1136623"/>
                </a:cubicBezTo>
                <a:cubicBezTo>
                  <a:pt x="3780408" y="1049326"/>
                  <a:pt x="3949083" y="1468057"/>
                  <a:pt x="4101483" y="1580507"/>
                </a:cubicBezTo>
                <a:cubicBezTo>
                  <a:pt x="4253883" y="1692957"/>
                  <a:pt x="4395926" y="1966685"/>
                  <a:pt x="4518734" y="1811326"/>
                </a:cubicBezTo>
                <a:cubicBezTo>
                  <a:pt x="4641542" y="1655967"/>
                  <a:pt x="4620827" y="950192"/>
                  <a:pt x="4838330" y="648351"/>
                </a:cubicBezTo>
                <a:cubicBezTo>
                  <a:pt x="5055833" y="346510"/>
                  <a:pt x="5555941" y="15077"/>
                  <a:pt x="5823751" y="281"/>
                </a:cubicBezTo>
                <a:cubicBezTo>
                  <a:pt x="6091561" y="-14515"/>
                  <a:pt x="6445188" y="559575"/>
                  <a:pt x="6445188" y="559575"/>
                </a:cubicBezTo>
                <a:lnTo>
                  <a:pt x="6445188" y="559575"/>
                </a:lnTo>
              </a:path>
            </a:pathLst>
          </a:custGeom>
          <a:ln>
            <a:solidFill>
              <a:srgbClr val="FF0000"/>
            </a:solidFill>
            <a:prstDash val="dash"/>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7454C263-0C68-45D6-A628-B644F9E71512}"/>
              </a:ext>
            </a:extLst>
          </p:cNvPr>
          <p:cNvCxnSpPr>
            <a:cxnSpLocks/>
          </p:cNvCxnSpPr>
          <p:nvPr/>
        </p:nvCxnSpPr>
        <p:spPr>
          <a:xfrm>
            <a:off x="581528" y="3376936"/>
            <a:ext cx="11101486" cy="125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FBB99A40-80D0-4838-A549-A0F51E77E894}"/>
              </a:ext>
            </a:extLst>
          </p:cNvPr>
          <p:cNvGrpSpPr/>
          <p:nvPr/>
        </p:nvGrpSpPr>
        <p:grpSpPr>
          <a:xfrm>
            <a:off x="858448" y="4007104"/>
            <a:ext cx="651149" cy="730863"/>
            <a:chOff x="1027619" y="3961420"/>
            <a:chExt cx="860510" cy="1136758"/>
          </a:xfrm>
        </p:grpSpPr>
        <p:pic>
          <p:nvPicPr>
            <p:cNvPr id="64" name="Graphic 63" descr="Bee outline">
              <a:extLst>
                <a:ext uri="{FF2B5EF4-FFF2-40B4-BE49-F238E27FC236}">
                  <a16:creationId xmlns:a16="http://schemas.microsoft.com/office/drawing/2014/main" id="{7B07ECC8-FB41-485B-80F0-BB5A1584AA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27619" y="4647669"/>
              <a:ext cx="569086" cy="432455"/>
            </a:xfrm>
            <a:prstGeom prst="rect">
              <a:avLst/>
            </a:prstGeom>
          </p:spPr>
        </p:pic>
        <p:sp>
          <p:nvSpPr>
            <p:cNvPr id="65" name="Freeform: Shape 64">
              <a:extLst>
                <a:ext uri="{FF2B5EF4-FFF2-40B4-BE49-F238E27FC236}">
                  <a16:creationId xmlns:a16="http://schemas.microsoft.com/office/drawing/2014/main" id="{D740F747-CF05-4957-B933-65E902A2D808}"/>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AC5F3AE6-B88E-436F-91F7-7DA69C122689}"/>
              </a:ext>
            </a:extLst>
          </p:cNvPr>
          <p:cNvGrpSpPr/>
          <p:nvPr/>
        </p:nvGrpSpPr>
        <p:grpSpPr>
          <a:xfrm>
            <a:off x="1589514" y="3731003"/>
            <a:ext cx="599522" cy="730863"/>
            <a:chOff x="1095846" y="3961420"/>
            <a:chExt cx="792283" cy="1136758"/>
          </a:xfrm>
        </p:grpSpPr>
        <p:pic>
          <p:nvPicPr>
            <p:cNvPr id="68" name="Graphic 67" descr="Bee outline">
              <a:extLst>
                <a:ext uri="{FF2B5EF4-FFF2-40B4-BE49-F238E27FC236}">
                  <a16:creationId xmlns:a16="http://schemas.microsoft.com/office/drawing/2014/main" id="{9C908FEA-B96F-4E21-B73F-71E9A764CA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95846" y="4656317"/>
              <a:ext cx="569086" cy="432455"/>
            </a:xfrm>
            <a:prstGeom prst="rect">
              <a:avLst/>
            </a:prstGeom>
          </p:spPr>
        </p:pic>
        <p:sp>
          <p:nvSpPr>
            <p:cNvPr id="69" name="Freeform: Shape 68">
              <a:extLst>
                <a:ext uri="{FF2B5EF4-FFF2-40B4-BE49-F238E27FC236}">
                  <a16:creationId xmlns:a16="http://schemas.microsoft.com/office/drawing/2014/main" id="{0DC5F206-A267-40BB-8969-F7437C2B7554}"/>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B6A7D212-A0D7-4EE7-9716-3A7030958514}"/>
              </a:ext>
            </a:extLst>
          </p:cNvPr>
          <p:cNvGrpSpPr/>
          <p:nvPr/>
        </p:nvGrpSpPr>
        <p:grpSpPr>
          <a:xfrm>
            <a:off x="1560262" y="4605139"/>
            <a:ext cx="623698" cy="730863"/>
            <a:chOff x="1063896" y="3961420"/>
            <a:chExt cx="824233" cy="1136758"/>
          </a:xfrm>
        </p:grpSpPr>
        <p:pic>
          <p:nvPicPr>
            <p:cNvPr id="74" name="Graphic 73" descr="Bee outline">
              <a:extLst>
                <a:ext uri="{FF2B5EF4-FFF2-40B4-BE49-F238E27FC236}">
                  <a16:creationId xmlns:a16="http://schemas.microsoft.com/office/drawing/2014/main" id="{0D82B951-6A36-4153-A2F3-52497316BA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63896" y="4654766"/>
              <a:ext cx="569086" cy="432455"/>
            </a:xfrm>
            <a:prstGeom prst="rect">
              <a:avLst/>
            </a:prstGeom>
          </p:spPr>
        </p:pic>
        <p:sp>
          <p:nvSpPr>
            <p:cNvPr id="75" name="Freeform: Shape 74">
              <a:extLst>
                <a:ext uri="{FF2B5EF4-FFF2-40B4-BE49-F238E27FC236}">
                  <a16:creationId xmlns:a16="http://schemas.microsoft.com/office/drawing/2014/main" id="{91A3E0C4-99BF-4F7E-AC88-EC2F9A5249BA}"/>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DF6D0E6D-FCEC-4447-82D0-3B2C70311EE2}"/>
              </a:ext>
            </a:extLst>
          </p:cNvPr>
          <p:cNvGrpSpPr/>
          <p:nvPr/>
        </p:nvGrpSpPr>
        <p:grpSpPr>
          <a:xfrm>
            <a:off x="2281071" y="4195258"/>
            <a:ext cx="623261" cy="770916"/>
            <a:chOff x="1064474" y="3961420"/>
            <a:chExt cx="823655" cy="1199056"/>
          </a:xfrm>
        </p:grpSpPr>
        <p:pic>
          <p:nvPicPr>
            <p:cNvPr id="77" name="Graphic 76" descr="Bee outline">
              <a:extLst>
                <a:ext uri="{FF2B5EF4-FFF2-40B4-BE49-F238E27FC236}">
                  <a16:creationId xmlns:a16="http://schemas.microsoft.com/office/drawing/2014/main" id="{1EF7442B-A005-4E34-BB40-6D17034648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64474" y="4728021"/>
              <a:ext cx="569086" cy="432455"/>
            </a:xfrm>
            <a:prstGeom prst="rect">
              <a:avLst/>
            </a:prstGeom>
          </p:spPr>
        </p:pic>
        <p:sp>
          <p:nvSpPr>
            <p:cNvPr id="78" name="Freeform: Shape 77">
              <a:extLst>
                <a:ext uri="{FF2B5EF4-FFF2-40B4-BE49-F238E27FC236}">
                  <a16:creationId xmlns:a16="http://schemas.microsoft.com/office/drawing/2014/main" id="{BF7704C9-D719-41A9-AF9F-EE7EC7E7973B}"/>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1" name="Group 80">
            <a:extLst>
              <a:ext uri="{FF2B5EF4-FFF2-40B4-BE49-F238E27FC236}">
                <a16:creationId xmlns:a16="http://schemas.microsoft.com/office/drawing/2014/main" id="{DBE705E0-1FCB-46C1-81BB-E87720EF1E95}"/>
              </a:ext>
            </a:extLst>
          </p:cNvPr>
          <p:cNvGrpSpPr/>
          <p:nvPr/>
        </p:nvGrpSpPr>
        <p:grpSpPr>
          <a:xfrm>
            <a:off x="1023348" y="5071945"/>
            <a:ext cx="493355" cy="857609"/>
            <a:chOff x="2069303" y="5029343"/>
            <a:chExt cx="918044" cy="1314974"/>
          </a:xfrm>
        </p:grpSpPr>
        <p:pic>
          <p:nvPicPr>
            <p:cNvPr id="79" name="Graphic 78" descr="Bee outline">
              <a:extLst>
                <a:ext uri="{FF2B5EF4-FFF2-40B4-BE49-F238E27FC236}">
                  <a16:creationId xmlns:a16="http://schemas.microsoft.com/office/drawing/2014/main" id="{F1A91459-DB33-43F8-9951-4BBBAFF30A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069303" y="5800229"/>
              <a:ext cx="544088" cy="544088"/>
            </a:xfrm>
            <a:prstGeom prst="rect">
              <a:avLst/>
            </a:prstGeom>
          </p:spPr>
        </p:pic>
        <p:sp>
          <p:nvSpPr>
            <p:cNvPr id="80" name="Freeform: Shape 79">
              <a:extLst>
                <a:ext uri="{FF2B5EF4-FFF2-40B4-BE49-F238E27FC236}">
                  <a16:creationId xmlns:a16="http://schemas.microsoft.com/office/drawing/2014/main" id="{58E12CE4-29F1-4664-A80E-B934B0E00918}"/>
                </a:ext>
              </a:extLst>
            </p:cNvPr>
            <p:cNvSpPr/>
            <p:nvPr/>
          </p:nvSpPr>
          <p:spPr>
            <a:xfrm>
              <a:off x="2400082" y="5029343"/>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grpSp>
      <p:grpSp>
        <p:nvGrpSpPr>
          <p:cNvPr id="82" name="Group 81">
            <a:extLst>
              <a:ext uri="{FF2B5EF4-FFF2-40B4-BE49-F238E27FC236}">
                <a16:creationId xmlns:a16="http://schemas.microsoft.com/office/drawing/2014/main" id="{190E6EFA-8477-4144-A163-22B35082929A}"/>
              </a:ext>
            </a:extLst>
          </p:cNvPr>
          <p:cNvGrpSpPr/>
          <p:nvPr/>
        </p:nvGrpSpPr>
        <p:grpSpPr>
          <a:xfrm>
            <a:off x="2508670" y="5259278"/>
            <a:ext cx="453652" cy="782685"/>
            <a:chOff x="2089212" y="4970285"/>
            <a:chExt cx="844164" cy="1200093"/>
          </a:xfrm>
        </p:grpSpPr>
        <p:pic>
          <p:nvPicPr>
            <p:cNvPr id="83" name="Graphic 82" descr="Bee outline">
              <a:extLst>
                <a:ext uri="{FF2B5EF4-FFF2-40B4-BE49-F238E27FC236}">
                  <a16:creationId xmlns:a16="http://schemas.microsoft.com/office/drawing/2014/main" id="{2ED6AF74-EC2F-420B-8574-441D13364F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089212" y="5626290"/>
              <a:ext cx="544088" cy="544088"/>
            </a:xfrm>
            <a:prstGeom prst="rect">
              <a:avLst/>
            </a:prstGeom>
          </p:spPr>
        </p:pic>
        <p:sp>
          <p:nvSpPr>
            <p:cNvPr id="84" name="Freeform: Shape 83">
              <a:extLst>
                <a:ext uri="{FF2B5EF4-FFF2-40B4-BE49-F238E27FC236}">
                  <a16:creationId xmlns:a16="http://schemas.microsoft.com/office/drawing/2014/main" id="{B524DC82-A547-4D55-B396-198D40EDFF94}"/>
                </a:ext>
              </a:extLst>
            </p:cNvPr>
            <p:cNvSpPr/>
            <p:nvPr/>
          </p:nvSpPr>
          <p:spPr>
            <a:xfrm>
              <a:off x="2346111" y="4970285"/>
              <a:ext cx="587265" cy="1136759"/>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5" name="Graphic 84" descr="Bee outline">
            <a:extLst>
              <a:ext uri="{FF2B5EF4-FFF2-40B4-BE49-F238E27FC236}">
                <a16:creationId xmlns:a16="http://schemas.microsoft.com/office/drawing/2014/main" id="{95F2F763-A99B-4590-B091-A06C3E342E4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8961176">
            <a:off x="1775822" y="5339036"/>
            <a:ext cx="430628" cy="278041"/>
          </a:xfrm>
          <a:prstGeom prst="rect">
            <a:avLst/>
          </a:prstGeom>
        </p:spPr>
      </p:pic>
      <p:pic>
        <p:nvPicPr>
          <p:cNvPr id="86" name="Graphic 85" descr="Bee outline">
            <a:extLst>
              <a:ext uri="{FF2B5EF4-FFF2-40B4-BE49-F238E27FC236}">
                <a16:creationId xmlns:a16="http://schemas.microsoft.com/office/drawing/2014/main" id="{1B24495B-736B-4ADF-B83E-399744EE0E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8572396">
            <a:off x="879562" y="5360370"/>
            <a:ext cx="430628" cy="278041"/>
          </a:xfrm>
          <a:prstGeom prst="rect">
            <a:avLst/>
          </a:prstGeom>
        </p:spPr>
      </p:pic>
      <p:pic>
        <p:nvPicPr>
          <p:cNvPr id="87" name="Graphic 86" descr="Bee outline">
            <a:extLst>
              <a:ext uri="{FF2B5EF4-FFF2-40B4-BE49-F238E27FC236}">
                <a16:creationId xmlns:a16="http://schemas.microsoft.com/office/drawing/2014/main" id="{1B1957EB-971C-4627-93EB-06484A3EBF8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4760629">
            <a:off x="1947408" y="3954790"/>
            <a:ext cx="430628" cy="278041"/>
          </a:xfrm>
          <a:prstGeom prst="rect">
            <a:avLst/>
          </a:prstGeom>
        </p:spPr>
      </p:pic>
      <p:pic>
        <p:nvPicPr>
          <p:cNvPr id="88" name="Graphic 87" descr="Bee outline">
            <a:extLst>
              <a:ext uri="{FF2B5EF4-FFF2-40B4-BE49-F238E27FC236}">
                <a16:creationId xmlns:a16="http://schemas.microsoft.com/office/drawing/2014/main" id="{F4918CC7-3585-4053-8F94-C4120DA84DA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8961176">
            <a:off x="1174135" y="4755298"/>
            <a:ext cx="430628" cy="278041"/>
          </a:xfrm>
          <a:prstGeom prst="rect">
            <a:avLst/>
          </a:prstGeom>
        </p:spPr>
      </p:pic>
      <p:pic>
        <p:nvPicPr>
          <p:cNvPr id="89" name="Graphic 88" descr="Bee outline">
            <a:extLst>
              <a:ext uri="{FF2B5EF4-FFF2-40B4-BE49-F238E27FC236}">
                <a16:creationId xmlns:a16="http://schemas.microsoft.com/office/drawing/2014/main" id="{7B832BFC-F185-40B0-9F96-AE494521221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8961176">
            <a:off x="2533798" y="4940716"/>
            <a:ext cx="430628" cy="278041"/>
          </a:xfrm>
          <a:prstGeom prst="rect">
            <a:avLst/>
          </a:prstGeom>
        </p:spPr>
      </p:pic>
      <p:pic>
        <p:nvPicPr>
          <p:cNvPr id="90" name="Graphic 89" descr="Bee outline">
            <a:extLst>
              <a:ext uri="{FF2B5EF4-FFF2-40B4-BE49-F238E27FC236}">
                <a16:creationId xmlns:a16="http://schemas.microsoft.com/office/drawing/2014/main" id="{1DBE4B5B-E9AC-4173-9493-FD818965D1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4562226" y="4733554"/>
            <a:ext cx="430628" cy="278041"/>
          </a:xfrm>
          <a:prstGeom prst="rect">
            <a:avLst/>
          </a:prstGeom>
        </p:spPr>
      </p:pic>
      <p:pic>
        <p:nvPicPr>
          <p:cNvPr id="91" name="Graphic 90" descr="Bee outline">
            <a:extLst>
              <a:ext uri="{FF2B5EF4-FFF2-40B4-BE49-F238E27FC236}">
                <a16:creationId xmlns:a16="http://schemas.microsoft.com/office/drawing/2014/main" id="{AAF04E88-6412-4EF2-8E45-724E6ACA5D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6118800" y="4166091"/>
            <a:ext cx="430628" cy="278041"/>
          </a:xfrm>
          <a:prstGeom prst="rect">
            <a:avLst/>
          </a:prstGeom>
        </p:spPr>
      </p:pic>
      <p:pic>
        <p:nvPicPr>
          <p:cNvPr id="92" name="Graphic 91" descr="Bee outline">
            <a:extLst>
              <a:ext uri="{FF2B5EF4-FFF2-40B4-BE49-F238E27FC236}">
                <a16:creationId xmlns:a16="http://schemas.microsoft.com/office/drawing/2014/main" id="{B7F71A35-BB63-464E-A192-066751C9F0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4629582">
            <a:off x="6296808" y="5239187"/>
            <a:ext cx="430628" cy="278041"/>
          </a:xfrm>
          <a:prstGeom prst="rect">
            <a:avLst/>
          </a:prstGeom>
        </p:spPr>
      </p:pic>
      <p:pic>
        <p:nvPicPr>
          <p:cNvPr id="93" name="Graphic 92" descr="Bee outline">
            <a:extLst>
              <a:ext uri="{FF2B5EF4-FFF2-40B4-BE49-F238E27FC236}">
                <a16:creationId xmlns:a16="http://schemas.microsoft.com/office/drawing/2014/main" id="{A62C8322-1C3B-4643-8193-B61A0FE0A1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403342">
            <a:off x="5366287" y="4917949"/>
            <a:ext cx="430628" cy="278041"/>
          </a:xfrm>
          <a:prstGeom prst="rect">
            <a:avLst/>
          </a:prstGeom>
        </p:spPr>
      </p:pic>
      <p:pic>
        <p:nvPicPr>
          <p:cNvPr id="94" name="Graphic 93" descr="Bee outline">
            <a:extLst>
              <a:ext uri="{FF2B5EF4-FFF2-40B4-BE49-F238E27FC236}">
                <a16:creationId xmlns:a16="http://schemas.microsoft.com/office/drawing/2014/main" id="{6B2BDEE2-007C-4298-BAA0-8455D88BA5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64983">
            <a:off x="6779903" y="4715633"/>
            <a:ext cx="430628" cy="278041"/>
          </a:xfrm>
          <a:prstGeom prst="rect">
            <a:avLst/>
          </a:prstGeom>
        </p:spPr>
      </p:pic>
      <p:pic>
        <p:nvPicPr>
          <p:cNvPr id="95" name="Graphic 94" descr="Bee outline">
            <a:extLst>
              <a:ext uri="{FF2B5EF4-FFF2-40B4-BE49-F238E27FC236}">
                <a16:creationId xmlns:a16="http://schemas.microsoft.com/office/drawing/2014/main" id="{9D90319F-1082-4B57-B955-51FD756132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769843" y="4440635"/>
            <a:ext cx="292392" cy="354847"/>
          </a:xfrm>
          <a:prstGeom prst="rect">
            <a:avLst/>
          </a:prstGeom>
        </p:spPr>
      </p:pic>
      <p:pic>
        <p:nvPicPr>
          <p:cNvPr id="96" name="Graphic 95" descr="Bee outline">
            <a:extLst>
              <a:ext uri="{FF2B5EF4-FFF2-40B4-BE49-F238E27FC236}">
                <a16:creationId xmlns:a16="http://schemas.microsoft.com/office/drawing/2014/main" id="{6AD0FC9B-F65E-4B22-BD99-24379AAF9B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rot="4381596">
            <a:off x="6971694" y="5697248"/>
            <a:ext cx="292392" cy="354847"/>
          </a:xfrm>
          <a:prstGeom prst="rect">
            <a:avLst/>
          </a:prstGeom>
        </p:spPr>
      </p:pic>
      <p:pic>
        <p:nvPicPr>
          <p:cNvPr id="97" name="Graphic 96" descr="Bee outline">
            <a:extLst>
              <a:ext uri="{FF2B5EF4-FFF2-40B4-BE49-F238E27FC236}">
                <a16:creationId xmlns:a16="http://schemas.microsoft.com/office/drawing/2014/main" id="{CD9C7A07-7283-4DCA-BBA5-E26CF4C8D6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6275579" y="892855"/>
            <a:ext cx="569086" cy="432455"/>
          </a:xfrm>
          <a:prstGeom prst="rect">
            <a:avLst/>
          </a:prstGeom>
        </p:spPr>
      </p:pic>
      <p:pic>
        <p:nvPicPr>
          <p:cNvPr id="98" name="Graphic 97" descr="Bee outline">
            <a:extLst>
              <a:ext uri="{FF2B5EF4-FFF2-40B4-BE49-F238E27FC236}">
                <a16:creationId xmlns:a16="http://schemas.microsoft.com/office/drawing/2014/main" id="{A6818A83-6500-4567-BB03-5180D82D77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rot="8236906">
            <a:off x="10310334" y="917359"/>
            <a:ext cx="544088" cy="544088"/>
          </a:xfrm>
          <a:prstGeom prst="rect">
            <a:avLst/>
          </a:prstGeom>
        </p:spPr>
      </p:pic>
      <p:pic>
        <p:nvPicPr>
          <p:cNvPr id="99" name="Graphic 98" descr="Bee outline">
            <a:extLst>
              <a:ext uri="{FF2B5EF4-FFF2-40B4-BE49-F238E27FC236}">
                <a16:creationId xmlns:a16="http://schemas.microsoft.com/office/drawing/2014/main" id="{59C5AD97-06E1-486C-B767-5F4879DD6BF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4760629">
            <a:off x="2710265" y="4393984"/>
            <a:ext cx="430628" cy="278041"/>
          </a:xfrm>
          <a:prstGeom prst="rect">
            <a:avLst/>
          </a:prstGeom>
        </p:spPr>
      </p:pic>
      <p:pic>
        <p:nvPicPr>
          <p:cNvPr id="100" name="Graphic 99" descr="Bee outline">
            <a:extLst>
              <a:ext uri="{FF2B5EF4-FFF2-40B4-BE49-F238E27FC236}">
                <a16:creationId xmlns:a16="http://schemas.microsoft.com/office/drawing/2014/main" id="{D3298B1E-D110-4979-BA0C-2CC7621010E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4760629">
            <a:off x="1919593" y="1367624"/>
            <a:ext cx="430628" cy="278041"/>
          </a:xfrm>
          <a:prstGeom prst="rect">
            <a:avLst/>
          </a:prstGeom>
        </p:spPr>
      </p:pic>
      <p:pic>
        <p:nvPicPr>
          <p:cNvPr id="101" name="Graphic 100" descr="Bee outline">
            <a:extLst>
              <a:ext uri="{FF2B5EF4-FFF2-40B4-BE49-F238E27FC236}">
                <a16:creationId xmlns:a16="http://schemas.microsoft.com/office/drawing/2014/main" id="{7A6817ED-9227-4AFF-A503-6FE6EE34E6B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39725" y="2211057"/>
            <a:ext cx="430628" cy="278041"/>
          </a:xfrm>
          <a:prstGeom prst="rect">
            <a:avLst/>
          </a:prstGeom>
        </p:spPr>
      </p:pic>
      <p:pic>
        <p:nvPicPr>
          <p:cNvPr id="102" name="Graphic 101" descr="Bee outline">
            <a:extLst>
              <a:ext uri="{FF2B5EF4-FFF2-40B4-BE49-F238E27FC236}">
                <a16:creationId xmlns:a16="http://schemas.microsoft.com/office/drawing/2014/main" id="{E7825FBB-473D-4B1D-8D31-C60E77477A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7752043">
            <a:off x="1194250" y="934842"/>
            <a:ext cx="430628" cy="278041"/>
          </a:xfrm>
          <a:prstGeom prst="rect">
            <a:avLst/>
          </a:prstGeom>
        </p:spPr>
      </p:pic>
      <p:pic>
        <p:nvPicPr>
          <p:cNvPr id="103" name="Graphic 102" descr="Bee outline">
            <a:extLst>
              <a:ext uri="{FF2B5EF4-FFF2-40B4-BE49-F238E27FC236}">
                <a16:creationId xmlns:a16="http://schemas.microsoft.com/office/drawing/2014/main" id="{209ECA13-2C36-4F32-A721-232BFC06B6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7956551">
            <a:off x="2059043" y="2132357"/>
            <a:ext cx="430628" cy="278041"/>
          </a:xfrm>
          <a:prstGeom prst="rect">
            <a:avLst/>
          </a:prstGeom>
        </p:spPr>
      </p:pic>
      <p:sp>
        <p:nvSpPr>
          <p:cNvPr id="108" name="TextBox 107">
            <a:extLst>
              <a:ext uri="{FF2B5EF4-FFF2-40B4-BE49-F238E27FC236}">
                <a16:creationId xmlns:a16="http://schemas.microsoft.com/office/drawing/2014/main" id="{6F67A1B0-DCBF-482A-9141-98C39418200C}"/>
              </a:ext>
            </a:extLst>
          </p:cNvPr>
          <p:cNvSpPr txBox="1"/>
          <p:nvPr/>
        </p:nvSpPr>
        <p:spPr>
          <a:xfrm>
            <a:off x="10000629" y="2599197"/>
            <a:ext cx="1512713" cy="646331"/>
          </a:xfrm>
          <a:prstGeom prst="rect">
            <a:avLst/>
          </a:prstGeom>
          <a:noFill/>
        </p:spPr>
        <p:txBody>
          <a:bodyPr wrap="square" rtlCol="0">
            <a:spAutoFit/>
          </a:bodyPr>
          <a:lstStyle/>
          <a:p>
            <a:r>
              <a:rPr lang="en-US" sz="3600" b="1" dirty="0"/>
              <a:t>Scout</a:t>
            </a:r>
            <a:endParaRPr lang="en-GB" sz="3600" b="1" dirty="0"/>
          </a:p>
        </p:txBody>
      </p:sp>
      <p:sp>
        <p:nvSpPr>
          <p:cNvPr id="109" name="TextBox 108">
            <a:extLst>
              <a:ext uri="{FF2B5EF4-FFF2-40B4-BE49-F238E27FC236}">
                <a16:creationId xmlns:a16="http://schemas.microsoft.com/office/drawing/2014/main" id="{ED000488-424F-45E7-8DD0-495F7DB98FED}"/>
              </a:ext>
            </a:extLst>
          </p:cNvPr>
          <p:cNvSpPr txBox="1"/>
          <p:nvPr/>
        </p:nvSpPr>
        <p:spPr>
          <a:xfrm>
            <a:off x="9845337" y="5382096"/>
            <a:ext cx="1762106" cy="646331"/>
          </a:xfrm>
          <a:prstGeom prst="rect">
            <a:avLst/>
          </a:prstGeom>
          <a:noFill/>
        </p:spPr>
        <p:txBody>
          <a:bodyPr wrap="square" rtlCol="0">
            <a:spAutoFit/>
          </a:bodyPr>
          <a:lstStyle/>
          <a:p>
            <a:r>
              <a:rPr lang="en-US" sz="3600" b="1" dirty="0"/>
              <a:t>Recruit</a:t>
            </a:r>
            <a:endParaRPr lang="en-GB" sz="3600" b="1" dirty="0"/>
          </a:p>
        </p:txBody>
      </p:sp>
    </p:spTree>
    <p:extLst>
      <p:ext uri="{BB962C8B-B14F-4D97-AF65-F5344CB8AC3E}">
        <p14:creationId xmlns:p14="http://schemas.microsoft.com/office/powerpoint/2010/main" val="2089677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3" grpId="0" animBg="1"/>
      <p:bldP spid="44" grpId="0" animBg="1"/>
      <p:bldP spid="45" grpId="0"/>
      <p:bldP spid="47" grpId="0" animBg="1"/>
      <p:bldP spid="48" grpId="0"/>
      <p:bldP spid="15" grpId="0" animBg="1"/>
      <p:bldP spid="52" grpId="0" animBg="1"/>
      <p:bldP spid="59"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ifferent, several&#10;&#10;Description automatically generated">
            <a:extLst>
              <a:ext uri="{FF2B5EF4-FFF2-40B4-BE49-F238E27FC236}">
                <a16:creationId xmlns:a16="http://schemas.microsoft.com/office/drawing/2014/main" id="{2C2CB461-254B-4E74-ABC5-CC1E41907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27" y="948649"/>
            <a:ext cx="11464946" cy="4960700"/>
          </a:xfrm>
          <a:prstGeom prst="rect">
            <a:avLst/>
          </a:prstGeom>
        </p:spPr>
      </p:pic>
      <p:pic>
        <p:nvPicPr>
          <p:cNvPr id="11" name="Picture 10" descr="A picture containing text, different, several&#10;&#10;Description automatically generated">
            <a:extLst>
              <a:ext uri="{FF2B5EF4-FFF2-40B4-BE49-F238E27FC236}">
                <a16:creationId xmlns:a16="http://schemas.microsoft.com/office/drawing/2014/main" id="{AD8AA4F6-D8AA-44A2-A760-1FC72C4D392F}"/>
              </a:ext>
            </a:extLst>
          </p:cNvPr>
          <p:cNvPicPr>
            <a:picLocks noChangeAspect="1"/>
          </p:cNvPicPr>
          <p:nvPr/>
        </p:nvPicPr>
        <p:blipFill rotWithShape="1">
          <a:blip r:embed="rId2">
            <a:extLst>
              <a:ext uri="{28A0092B-C50C-407E-A947-70E740481C1C}">
                <a14:useLocalDpi xmlns:a14="http://schemas.microsoft.com/office/drawing/2010/main" val="0"/>
              </a:ext>
            </a:extLst>
          </a:blip>
          <a:srcRect l="67079" t="904" r="1329" b="6465"/>
          <a:stretch/>
        </p:blipFill>
        <p:spPr>
          <a:xfrm>
            <a:off x="3032567" y="1909822"/>
            <a:ext cx="3622022" cy="4595149"/>
          </a:xfrm>
          <a:prstGeom prst="rect">
            <a:avLst/>
          </a:prstGeom>
        </p:spPr>
      </p:pic>
    </p:spTree>
    <p:extLst>
      <p:ext uri="{BB962C8B-B14F-4D97-AF65-F5344CB8AC3E}">
        <p14:creationId xmlns:p14="http://schemas.microsoft.com/office/powerpoint/2010/main" val="3087802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31" y="1473750"/>
            <a:ext cx="3947218" cy="3910499"/>
          </a:xfrm>
          <a:prstGeom prst="hexagon">
            <a:avLst/>
          </a:prstGeom>
        </p:spPr>
      </p:pic>
      <p:sp>
        <p:nvSpPr>
          <p:cNvPr id="3" name="Hexagon 2">
            <a:extLst>
              <a:ext uri="{FF2B5EF4-FFF2-40B4-BE49-F238E27FC236}">
                <a16:creationId xmlns:a16="http://schemas.microsoft.com/office/drawing/2014/main" id="{CC55AAF2-9517-4169-894A-E04514F4A5FA}"/>
              </a:ext>
            </a:extLst>
          </p:cNvPr>
          <p:cNvSpPr/>
          <p:nvPr/>
        </p:nvSpPr>
        <p:spPr>
          <a:xfrm>
            <a:off x="3465094" y="605831"/>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Colony level studies show many factors influence benefits of  dancing</a:t>
            </a:r>
            <a:endParaRPr lang="en-GB" sz="2400" dirty="0">
              <a:solidFill>
                <a:schemeClr val="tx1"/>
              </a:solidFill>
            </a:endParaRPr>
          </a:p>
        </p:txBody>
      </p:sp>
      <p:pic>
        <p:nvPicPr>
          <p:cNvPr id="7" name="Picture 6">
            <a:extLst>
              <a:ext uri="{FF2B5EF4-FFF2-40B4-BE49-F238E27FC236}">
                <a16:creationId xmlns:a16="http://schemas.microsoft.com/office/drawing/2014/main" id="{6491C5BA-CF57-4521-92AD-990EAF57FEAC}"/>
              </a:ext>
            </a:extLst>
          </p:cNvPr>
          <p:cNvPicPr>
            <a:picLocks noChangeAspect="1"/>
          </p:cNvPicPr>
          <p:nvPr/>
        </p:nvPicPr>
        <p:blipFill rotWithShape="1">
          <a:blip r:embed="rId4"/>
          <a:srcRect l="34860" t="29473" r="18269" b="43973"/>
          <a:stretch/>
        </p:blipFill>
        <p:spPr>
          <a:xfrm>
            <a:off x="6609347" y="780145"/>
            <a:ext cx="5179494" cy="170032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E6C1AB84-2C1D-4AE1-B3F8-1F396D06A5F0}"/>
              </a:ext>
            </a:extLst>
          </p:cNvPr>
          <p:cNvPicPr>
            <a:picLocks noChangeAspect="1"/>
          </p:cNvPicPr>
          <p:nvPr/>
        </p:nvPicPr>
        <p:blipFill rotWithShape="1">
          <a:blip r:embed="rId5"/>
          <a:srcRect l="34153" t="20957" r="24016" b="59422"/>
          <a:stretch/>
        </p:blipFill>
        <p:spPr>
          <a:xfrm>
            <a:off x="6609348" y="4774455"/>
            <a:ext cx="5179494" cy="1345628"/>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2FBF1B14-E1D1-4B50-BC2A-F6AEDE03BB97}"/>
              </a:ext>
            </a:extLst>
          </p:cNvPr>
          <p:cNvPicPr>
            <a:picLocks noChangeAspect="1"/>
          </p:cNvPicPr>
          <p:nvPr/>
        </p:nvPicPr>
        <p:blipFill rotWithShape="1">
          <a:blip r:embed="rId6"/>
          <a:srcRect l="37369" t="21233" r="18943" b="48914"/>
          <a:stretch/>
        </p:blipFill>
        <p:spPr>
          <a:xfrm>
            <a:off x="6609347" y="2702122"/>
            <a:ext cx="5179494" cy="1808448"/>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1738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31" y="1473750"/>
            <a:ext cx="3947218" cy="3910499"/>
          </a:xfrm>
          <a:prstGeom prst="hexagon">
            <a:avLst/>
          </a:prstGeom>
        </p:spPr>
      </p:pic>
      <p:sp>
        <p:nvSpPr>
          <p:cNvPr id="3" name="Hexagon 2">
            <a:extLst>
              <a:ext uri="{FF2B5EF4-FFF2-40B4-BE49-F238E27FC236}">
                <a16:creationId xmlns:a16="http://schemas.microsoft.com/office/drawing/2014/main" id="{CC55AAF2-9517-4169-894A-E04514F4A5FA}"/>
              </a:ext>
            </a:extLst>
          </p:cNvPr>
          <p:cNvSpPr/>
          <p:nvPr/>
        </p:nvSpPr>
        <p:spPr>
          <a:xfrm>
            <a:off x="3465094" y="605831"/>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Colony level studies show environment influences benefits of  dancing</a:t>
            </a:r>
            <a:endParaRPr lang="en-GB" sz="2400" dirty="0">
              <a:solidFill>
                <a:schemeClr val="tx1"/>
              </a:solidFill>
            </a:endParaRPr>
          </a:p>
        </p:txBody>
      </p:sp>
      <p:sp>
        <p:nvSpPr>
          <p:cNvPr id="4" name="Hexagon 3">
            <a:extLst>
              <a:ext uri="{FF2B5EF4-FFF2-40B4-BE49-F238E27FC236}">
                <a16:creationId xmlns:a16="http://schemas.microsoft.com/office/drawing/2014/main" id="{CE1304B0-6273-45D6-8A0D-1E33BC13BC7A}"/>
              </a:ext>
            </a:extLst>
          </p:cNvPr>
          <p:cNvSpPr/>
          <p:nvPr/>
        </p:nvSpPr>
        <p:spPr>
          <a:xfrm>
            <a:off x="3465094" y="3740463"/>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Individual level studies show how foragers use the waggle dance</a:t>
            </a:r>
          </a:p>
        </p:txBody>
      </p:sp>
      <p:pic>
        <p:nvPicPr>
          <p:cNvPr id="5" name="Picture 4">
            <a:extLst>
              <a:ext uri="{FF2B5EF4-FFF2-40B4-BE49-F238E27FC236}">
                <a16:creationId xmlns:a16="http://schemas.microsoft.com/office/drawing/2014/main" id="{7C8B9E77-DD46-45DC-9FD4-247FBD20FD8E}"/>
              </a:ext>
            </a:extLst>
          </p:cNvPr>
          <p:cNvPicPr>
            <a:picLocks noChangeAspect="1"/>
          </p:cNvPicPr>
          <p:nvPr/>
        </p:nvPicPr>
        <p:blipFill rotWithShape="1">
          <a:blip r:embed="rId4"/>
          <a:srcRect l="28421" t="21490" r="13038" b="40591"/>
          <a:stretch/>
        </p:blipFill>
        <p:spPr>
          <a:xfrm>
            <a:off x="6615667" y="865871"/>
            <a:ext cx="5069711" cy="2025570"/>
          </a:xfrm>
          <a:prstGeom prst="rect">
            <a:avLst/>
          </a:prstGeom>
          <a:ln w="38100">
            <a:solidFill>
              <a:schemeClr val="tx1"/>
            </a:solidFill>
          </a:ln>
        </p:spPr>
      </p:pic>
      <p:pic>
        <p:nvPicPr>
          <p:cNvPr id="12" name="Picture 11">
            <a:extLst>
              <a:ext uri="{FF2B5EF4-FFF2-40B4-BE49-F238E27FC236}">
                <a16:creationId xmlns:a16="http://schemas.microsoft.com/office/drawing/2014/main" id="{EE5A4A17-79F4-46A5-8657-14EE84D5D073}"/>
              </a:ext>
            </a:extLst>
          </p:cNvPr>
          <p:cNvPicPr>
            <a:picLocks noChangeAspect="1"/>
          </p:cNvPicPr>
          <p:nvPr/>
        </p:nvPicPr>
        <p:blipFill rotWithShape="1">
          <a:blip r:embed="rId5"/>
          <a:srcRect l="26868" t="24641" r="13987" b="38735"/>
          <a:stretch/>
        </p:blipFill>
        <p:spPr>
          <a:xfrm>
            <a:off x="6615666" y="3740463"/>
            <a:ext cx="5069711" cy="1991626"/>
          </a:xfrm>
          <a:prstGeom prst="rect">
            <a:avLst/>
          </a:prstGeom>
          <a:ln w="38100">
            <a:solidFill>
              <a:schemeClr val="tx1"/>
            </a:solidFill>
          </a:ln>
        </p:spPr>
      </p:pic>
    </p:spTree>
    <p:extLst>
      <p:ext uri="{BB962C8B-B14F-4D97-AF65-F5344CB8AC3E}">
        <p14:creationId xmlns:p14="http://schemas.microsoft.com/office/powerpoint/2010/main" val="307116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31" y="1473750"/>
            <a:ext cx="3947218" cy="3910499"/>
          </a:xfrm>
          <a:prstGeom prst="hexagon">
            <a:avLst/>
          </a:prstGeom>
        </p:spPr>
      </p:pic>
      <p:sp>
        <p:nvSpPr>
          <p:cNvPr id="6" name="Hexagon 5">
            <a:extLst>
              <a:ext uri="{FF2B5EF4-FFF2-40B4-BE49-F238E27FC236}">
                <a16:creationId xmlns:a16="http://schemas.microsoft.com/office/drawing/2014/main" id="{57BBF8C4-E5BC-4C9E-B110-E2B8305CF9AE}"/>
              </a:ext>
            </a:extLst>
          </p:cNvPr>
          <p:cNvSpPr/>
          <p:nvPr/>
        </p:nvSpPr>
        <p:spPr>
          <a:xfrm>
            <a:off x="3591764" y="749459"/>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How can we quantify waggle dance use at the colony level?</a:t>
            </a:r>
          </a:p>
        </p:txBody>
      </p:sp>
    </p:spTree>
    <p:extLst>
      <p:ext uri="{BB962C8B-B14F-4D97-AF65-F5344CB8AC3E}">
        <p14:creationId xmlns:p14="http://schemas.microsoft.com/office/powerpoint/2010/main" val="2385914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31" y="1473750"/>
            <a:ext cx="3947218" cy="3910499"/>
          </a:xfrm>
          <a:prstGeom prst="hexagon">
            <a:avLst/>
          </a:prstGeom>
        </p:spPr>
      </p:pic>
      <p:sp>
        <p:nvSpPr>
          <p:cNvPr id="6" name="Hexagon 5">
            <a:extLst>
              <a:ext uri="{FF2B5EF4-FFF2-40B4-BE49-F238E27FC236}">
                <a16:creationId xmlns:a16="http://schemas.microsoft.com/office/drawing/2014/main" id="{57BBF8C4-E5BC-4C9E-B110-E2B8305CF9AE}"/>
              </a:ext>
            </a:extLst>
          </p:cNvPr>
          <p:cNvSpPr/>
          <p:nvPr/>
        </p:nvSpPr>
        <p:spPr>
          <a:xfrm>
            <a:off x="3626489" y="772608"/>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How can we quantify waggle dance use at the colony level?</a:t>
            </a:r>
          </a:p>
        </p:txBody>
      </p:sp>
      <p:sp>
        <p:nvSpPr>
          <p:cNvPr id="7" name="Hexagon 6">
            <a:extLst>
              <a:ext uri="{FF2B5EF4-FFF2-40B4-BE49-F238E27FC236}">
                <a16:creationId xmlns:a16="http://schemas.microsoft.com/office/drawing/2014/main" id="{1BEC5EE1-EFEB-4F56-9C19-AA06B5AA6984}"/>
              </a:ext>
            </a:extLst>
          </p:cNvPr>
          <p:cNvSpPr/>
          <p:nvPr/>
        </p:nvSpPr>
        <p:spPr>
          <a:xfrm>
            <a:off x="3510742" y="3749231"/>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Hive disorientation</a:t>
            </a:r>
          </a:p>
        </p:txBody>
      </p:sp>
      <p:sp>
        <p:nvSpPr>
          <p:cNvPr id="2" name="TextBox 1">
            <a:extLst>
              <a:ext uri="{FF2B5EF4-FFF2-40B4-BE49-F238E27FC236}">
                <a16:creationId xmlns:a16="http://schemas.microsoft.com/office/drawing/2014/main" id="{527E02EA-AA3A-4E85-B335-0AB9313199B0}"/>
              </a:ext>
            </a:extLst>
          </p:cNvPr>
          <p:cNvSpPr txBox="1"/>
          <p:nvPr/>
        </p:nvSpPr>
        <p:spPr>
          <a:xfrm>
            <a:off x="7373073" y="772608"/>
            <a:ext cx="4039565" cy="5447645"/>
          </a:xfrm>
          <a:prstGeom prst="rect">
            <a:avLst/>
          </a:prstGeom>
          <a:noFill/>
        </p:spPr>
        <p:txBody>
          <a:bodyPr wrap="square" rtlCol="0">
            <a:spAutoFit/>
          </a:bodyPr>
          <a:lstStyle/>
          <a:p>
            <a:pPr marL="285750" indent="-285750">
              <a:buFontTx/>
              <a:buChar char="-"/>
            </a:pPr>
            <a:r>
              <a:rPr lang="en-GB" sz="2400" dirty="0"/>
              <a:t>Rotate hive to remove spatial component of the dance</a:t>
            </a:r>
          </a:p>
          <a:p>
            <a:pPr marL="285750" indent="-285750">
              <a:buFontTx/>
              <a:buChar char="-"/>
            </a:pPr>
            <a:endParaRPr lang="en-GB" sz="1200" dirty="0"/>
          </a:p>
          <a:p>
            <a:pPr marL="285750" indent="-285750">
              <a:buFontTx/>
              <a:buChar char="-"/>
            </a:pPr>
            <a:r>
              <a:rPr lang="en-GB" sz="2400" dirty="0"/>
              <a:t>Requires disturbing colonies</a:t>
            </a:r>
          </a:p>
          <a:p>
            <a:pPr marL="285750" indent="-285750">
              <a:buFontTx/>
              <a:buChar char="-"/>
            </a:pPr>
            <a:endParaRPr lang="en-GB" sz="1200" dirty="0"/>
          </a:p>
          <a:p>
            <a:pPr marL="285750" indent="-285750">
              <a:buFontTx/>
              <a:buChar char="-"/>
            </a:pPr>
            <a:r>
              <a:rPr lang="en-US" sz="2400" dirty="0"/>
              <a:t>Constant monitoring of real-world colony weight </a:t>
            </a:r>
          </a:p>
          <a:p>
            <a:pPr marL="285750" indent="-285750">
              <a:buFontTx/>
              <a:buChar char="-"/>
            </a:pPr>
            <a:endParaRPr lang="en-US" sz="1200" dirty="0"/>
          </a:p>
          <a:p>
            <a:pPr marL="285750" indent="-285750">
              <a:buFontTx/>
              <a:buChar char="-"/>
            </a:pPr>
            <a:r>
              <a:rPr lang="en-US" sz="2400" dirty="0"/>
              <a:t>Scaling to a level that allows inter-colony variation in foraging environments to be assessed is a major logistical hurdle </a:t>
            </a:r>
            <a:endParaRPr lang="en-GB" sz="2400" dirty="0"/>
          </a:p>
        </p:txBody>
      </p:sp>
    </p:spTree>
    <p:extLst>
      <p:ext uri="{BB962C8B-B14F-4D97-AF65-F5344CB8AC3E}">
        <p14:creationId xmlns:p14="http://schemas.microsoft.com/office/powerpoint/2010/main" val="97222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31" y="1473750"/>
            <a:ext cx="3947218" cy="3910499"/>
          </a:xfrm>
          <a:prstGeom prst="hexagon">
            <a:avLst/>
          </a:prstGeom>
        </p:spPr>
      </p:pic>
      <p:sp>
        <p:nvSpPr>
          <p:cNvPr id="6" name="Hexagon 5">
            <a:extLst>
              <a:ext uri="{FF2B5EF4-FFF2-40B4-BE49-F238E27FC236}">
                <a16:creationId xmlns:a16="http://schemas.microsoft.com/office/drawing/2014/main" id="{57BBF8C4-E5BC-4C9E-B110-E2B8305CF9AE}"/>
              </a:ext>
            </a:extLst>
          </p:cNvPr>
          <p:cNvSpPr/>
          <p:nvPr/>
        </p:nvSpPr>
        <p:spPr>
          <a:xfrm>
            <a:off x="4216798" y="2173145"/>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Can we find another way?</a:t>
            </a:r>
          </a:p>
        </p:txBody>
      </p:sp>
    </p:spTree>
    <p:extLst>
      <p:ext uri="{BB962C8B-B14F-4D97-AF65-F5344CB8AC3E}">
        <p14:creationId xmlns:p14="http://schemas.microsoft.com/office/powerpoint/2010/main" val="2617020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28E2BFF8-7FB5-4479-B589-AFEEE02BCD37}"/>
              </a:ext>
            </a:extLst>
          </p:cNvPr>
          <p:cNvGrpSpPr/>
          <p:nvPr/>
        </p:nvGrpSpPr>
        <p:grpSpPr>
          <a:xfrm>
            <a:off x="912347" y="2146951"/>
            <a:ext cx="4718763" cy="1642565"/>
            <a:chOff x="165085" y="1810737"/>
            <a:chExt cx="8772147" cy="2973368"/>
          </a:xfrm>
        </p:grpSpPr>
        <p:grpSp>
          <p:nvGrpSpPr>
            <p:cNvPr id="35" name="Group 34">
              <a:extLst>
                <a:ext uri="{FF2B5EF4-FFF2-40B4-BE49-F238E27FC236}">
                  <a16:creationId xmlns:a16="http://schemas.microsoft.com/office/drawing/2014/main" id="{5BE5E3DD-9035-493E-BE42-88681D4B2325}"/>
                </a:ext>
              </a:extLst>
            </p:cNvPr>
            <p:cNvGrpSpPr/>
            <p:nvPr/>
          </p:nvGrpSpPr>
          <p:grpSpPr>
            <a:xfrm>
              <a:off x="5946856" y="2341170"/>
              <a:ext cx="2990376" cy="2442935"/>
              <a:chOff x="641532" y="2360998"/>
              <a:chExt cx="5082792" cy="4288394"/>
            </a:xfrm>
          </p:grpSpPr>
          <p:pic>
            <p:nvPicPr>
              <p:cNvPr id="46" name="Graphic 45" descr="Single gear outline">
                <a:extLst>
                  <a:ext uri="{FF2B5EF4-FFF2-40B4-BE49-F238E27FC236}">
                    <a16:creationId xmlns:a16="http://schemas.microsoft.com/office/drawing/2014/main" id="{4C1FD7E2-F704-4872-A50A-2395BD14A3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0374" y="3874107"/>
                <a:ext cx="1479356" cy="1479355"/>
              </a:xfrm>
              <a:prstGeom prst="rect">
                <a:avLst/>
              </a:prstGeom>
            </p:spPr>
          </p:pic>
          <p:pic>
            <p:nvPicPr>
              <p:cNvPr id="47" name="Graphic 46" descr="Single gear outline">
                <a:extLst>
                  <a:ext uri="{FF2B5EF4-FFF2-40B4-BE49-F238E27FC236}">
                    <a16:creationId xmlns:a16="http://schemas.microsoft.com/office/drawing/2014/main" id="{0400A870-7184-44F2-9B47-B4C2C7446F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3306909" y="4074218"/>
                <a:ext cx="1479355" cy="1479356"/>
              </a:xfrm>
              <a:prstGeom prst="rect">
                <a:avLst/>
              </a:prstGeom>
            </p:spPr>
          </p:pic>
          <p:pic>
            <p:nvPicPr>
              <p:cNvPr id="48" name="Graphic 47" descr="Single gear outline">
                <a:extLst>
                  <a:ext uri="{FF2B5EF4-FFF2-40B4-BE49-F238E27FC236}">
                    <a16:creationId xmlns:a16="http://schemas.microsoft.com/office/drawing/2014/main" id="{64C5A1B1-450F-4D6D-86BB-F0FAB73EC0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1394808" y="3671751"/>
                <a:ext cx="1479355" cy="1479356"/>
              </a:xfrm>
              <a:prstGeom prst="rect">
                <a:avLst/>
              </a:prstGeom>
            </p:spPr>
          </p:pic>
          <p:pic>
            <p:nvPicPr>
              <p:cNvPr id="49" name="Graphic 48" descr="Bee outline">
                <a:extLst>
                  <a:ext uri="{FF2B5EF4-FFF2-40B4-BE49-F238E27FC236}">
                    <a16:creationId xmlns:a16="http://schemas.microsoft.com/office/drawing/2014/main" id="{EA302099-8257-49A9-ACAA-1C00CCBEE7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001263">
                <a:off x="3932910" y="2908937"/>
                <a:ext cx="1791414" cy="1791412"/>
              </a:xfrm>
              <a:prstGeom prst="rect">
                <a:avLst/>
              </a:prstGeom>
            </p:spPr>
          </p:pic>
          <p:pic>
            <p:nvPicPr>
              <p:cNvPr id="50" name="Graphic 49" descr="Bee outline">
                <a:extLst>
                  <a:ext uri="{FF2B5EF4-FFF2-40B4-BE49-F238E27FC236}">
                    <a16:creationId xmlns:a16="http://schemas.microsoft.com/office/drawing/2014/main" id="{F56158C9-C1C4-4B76-AF2D-1B14F9F90A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77206">
                <a:off x="1845591" y="4857980"/>
                <a:ext cx="1791414" cy="1791412"/>
              </a:xfrm>
              <a:prstGeom prst="rect">
                <a:avLst/>
              </a:prstGeom>
            </p:spPr>
          </p:pic>
          <p:pic>
            <p:nvPicPr>
              <p:cNvPr id="51" name="Graphic 50" descr="Bee outline">
                <a:extLst>
                  <a:ext uri="{FF2B5EF4-FFF2-40B4-BE49-F238E27FC236}">
                    <a16:creationId xmlns:a16="http://schemas.microsoft.com/office/drawing/2014/main" id="{BC2BC6D6-4BC9-499E-B1E9-8714A2500D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31286">
                <a:off x="641532" y="2360998"/>
                <a:ext cx="1791414" cy="1791412"/>
              </a:xfrm>
              <a:prstGeom prst="rect">
                <a:avLst/>
              </a:prstGeom>
            </p:spPr>
          </p:pic>
        </p:grpSp>
        <p:grpSp>
          <p:nvGrpSpPr>
            <p:cNvPr id="36" name="Group 35">
              <a:extLst>
                <a:ext uri="{FF2B5EF4-FFF2-40B4-BE49-F238E27FC236}">
                  <a16:creationId xmlns:a16="http://schemas.microsoft.com/office/drawing/2014/main" id="{10668E37-9F11-45AB-9A74-CCEAB20DAA17}"/>
                </a:ext>
              </a:extLst>
            </p:cNvPr>
            <p:cNvGrpSpPr/>
            <p:nvPr/>
          </p:nvGrpSpPr>
          <p:grpSpPr>
            <a:xfrm rot="2236765">
              <a:off x="165085" y="1810737"/>
              <a:ext cx="2854886" cy="2729244"/>
              <a:chOff x="6755116" y="530338"/>
              <a:chExt cx="4564041" cy="4930952"/>
            </a:xfrm>
          </p:grpSpPr>
          <p:pic>
            <p:nvPicPr>
              <p:cNvPr id="40" name="Graphic 39" descr="Single gear outline">
                <a:extLst>
                  <a:ext uri="{FF2B5EF4-FFF2-40B4-BE49-F238E27FC236}">
                    <a16:creationId xmlns:a16="http://schemas.microsoft.com/office/drawing/2014/main" id="{7BCE6638-6878-4BD6-917C-38DEEA5B9C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444621">
                <a:off x="6755116" y="2295654"/>
                <a:ext cx="1479355" cy="1479355"/>
              </a:xfrm>
              <a:prstGeom prst="rect">
                <a:avLst/>
              </a:prstGeom>
            </p:spPr>
          </p:pic>
          <p:pic>
            <p:nvPicPr>
              <p:cNvPr id="41" name="Graphic 40" descr="Bee outline">
                <a:extLst>
                  <a:ext uri="{FF2B5EF4-FFF2-40B4-BE49-F238E27FC236}">
                    <a16:creationId xmlns:a16="http://schemas.microsoft.com/office/drawing/2014/main" id="{02BA8B81-C97E-48F9-96BF-70606F3DD8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797839" y="2040471"/>
                <a:ext cx="1791413" cy="1791413"/>
              </a:xfrm>
              <a:prstGeom prst="rect">
                <a:avLst/>
              </a:prstGeom>
            </p:spPr>
          </p:pic>
          <p:pic>
            <p:nvPicPr>
              <p:cNvPr id="42" name="Graphic 41" descr="Single gear outline">
                <a:extLst>
                  <a:ext uri="{FF2B5EF4-FFF2-40B4-BE49-F238E27FC236}">
                    <a16:creationId xmlns:a16="http://schemas.microsoft.com/office/drawing/2014/main" id="{97FB452F-7093-44F1-8DDE-BCF6AA6467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089346">
                <a:off x="9839802" y="530338"/>
                <a:ext cx="1479355" cy="1479355"/>
              </a:xfrm>
              <a:prstGeom prst="rect">
                <a:avLst/>
              </a:prstGeom>
            </p:spPr>
          </p:pic>
          <p:pic>
            <p:nvPicPr>
              <p:cNvPr id="43" name="Graphic 42" descr="Bee outline">
                <a:extLst>
                  <a:ext uri="{FF2B5EF4-FFF2-40B4-BE49-F238E27FC236}">
                    <a16:creationId xmlns:a16="http://schemas.microsoft.com/office/drawing/2014/main" id="{86099872-BC50-46A9-B325-C33D3D8CA0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96846">
                <a:off x="8988678" y="1362719"/>
                <a:ext cx="1791413" cy="1791413"/>
              </a:xfrm>
              <a:prstGeom prst="rect">
                <a:avLst/>
              </a:prstGeom>
            </p:spPr>
          </p:pic>
          <p:pic>
            <p:nvPicPr>
              <p:cNvPr id="44" name="Graphic 43" descr="Single gear outline">
                <a:extLst>
                  <a:ext uri="{FF2B5EF4-FFF2-40B4-BE49-F238E27FC236}">
                    <a16:creationId xmlns:a16="http://schemas.microsoft.com/office/drawing/2014/main" id="{088A8DC4-66CE-450F-A624-E5840C9712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319447">
                <a:off x="9697323" y="3981935"/>
                <a:ext cx="1479355" cy="1479355"/>
              </a:xfrm>
              <a:prstGeom prst="rect">
                <a:avLst/>
              </a:prstGeom>
            </p:spPr>
          </p:pic>
          <p:pic>
            <p:nvPicPr>
              <p:cNvPr id="45" name="Graphic 44" descr="Bee outline">
                <a:extLst>
                  <a:ext uri="{FF2B5EF4-FFF2-40B4-BE49-F238E27FC236}">
                    <a16:creationId xmlns:a16="http://schemas.microsoft.com/office/drawing/2014/main" id="{1D5F36F1-4E88-4F02-B3C6-90D1F62E59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32442">
                <a:off x="8976781" y="2718574"/>
                <a:ext cx="1791413" cy="1791413"/>
              </a:xfrm>
              <a:prstGeom prst="rect">
                <a:avLst/>
              </a:prstGeom>
            </p:spPr>
          </p:pic>
        </p:grpSp>
        <p:sp>
          <p:nvSpPr>
            <p:cNvPr id="39" name="TextBox 38">
              <a:extLst>
                <a:ext uri="{FF2B5EF4-FFF2-40B4-BE49-F238E27FC236}">
                  <a16:creationId xmlns:a16="http://schemas.microsoft.com/office/drawing/2014/main" id="{A30F37EC-5E47-4A18-9A56-F04191AD1CC5}"/>
                </a:ext>
              </a:extLst>
            </p:cNvPr>
            <p:cNvSpPr txBox="1"/>
            <p:nvPr/>
          </p:nvSpPr>
          <p:spPr>
            <a:xfrm>
              <a:off x="3975531" y="3121239"/>
              <a:ext cx="2221467" cy="1169987"/>
            </a:xfrm>
            <a:prstGeom prst="rect">
              <a:avLst/>
            </a:prstGeom>
            <a:noFill/>
          </p:spPr>
          <p:txBody>
            <a:bodyPr wrap="square" rtlCol="0">
              <a:spAutoFit/>
            </a:bodyPr>
            <a:lstStyle/>
            <a:p>
              <a:r>
                <a:rPr lang="en-US" sz="3600" dirty="0">
                  <a:solidFill>
                    <a:srgbClr val="FF0000"/>
                  </a:solidFill>
                </a:rPr>
                <a:t>Vs.</a:t>
              </a:r>
              <a:endParaRPr lang="en-GB" sz="3600" dirty="0">
                <a:solidFill>
                  <a:srgbClr val="FF0000"/>
                </a:solidFill>
              </a:endParaRPr>
            </a:p>
          </p:txBody>
        </p:sp>
      </p:grpSp>
      <p:sp>
        <p:nvSpPr>
          <p:cNvPr id="62" name="Rectangle 61">
            <a:extLst>
              <a:ext uri="{FF2B5EF4-FFF2-40B4-BE49-F238E27FC236}">
                <a16:creationId xmlns:a16="http://schemas.microsoft.com/office/drawing/2014/main" id="{DB98CF49-E203-498B-B6DD-F61B292C2D06}"/>
              </a:ext>
            </a:extLst>
          </p:cNvPr>
          <p:cNvSpPr/>
          <p:nvPr/>
        </p:nvSpPr>
        <p:spPr>
          <a:xfrm>
            <a:off x="714929" y="1832563"/>
            <a:ext cx="5317725" cy="20418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Hexagon 92">
            <a:extLst>
              <a:ext uri="{FF2B5EF4-FFF2-40B4-BE49-F238E27FC236}">
                <a16:creationId xmlns:a16="http://schemas.microsoft.com/office/drawing/2014/main" id="{73BDDCC1-41DF-4CBF-8DAA-E1457EA6F46A}"/>
              </a:ext>
            </a:extLst>
          </p:cNvPr>
          <p:cNvSpPr/>
          <p:nvPr/>
        </p:nvSpPr>
        <p:spPr>
          <a:xfrm flipH="1" flipV="1">
            <a:off x="8633339" y="1337283"/>
            <a:ext cx="2594097" cy="2279097"/>
          </a:xfrm>
          <a:prstGeom prst="hexagon">
            <a:avLst/>
          </a:prstGeom>
          <a:solidFill>
            <a:srgbClr val="E5B256"/>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Hexagon 96">
            <a:extLst>
              <a:ext uri="{FF2B5EF4-FFF2-40B4-BE49-F238E27FC236}">
                <a16:creationId xmlns:a16="http://schemas.microsoft.com/office/drawing/2014/main" id="{DFA63409-90E4-4BB4-9C9C-ED4F108BDA80}"/>
              </a:ext>
            </a:extLst>
          </p:cNvPr>
          <p:cNvSpPr/>
          <p:nvPr/>
        </p:nvSpPr>
        <p:spPr>
          <a:xfrm flipH="1" flipV="1">
            <a:off x="6134955" y="2373168"/>
            <a:ext cx="2993726" cy="2785184"/>
          </a:xfrm>
          <a:prstGeom prst="hexagon">
            <a:avLst/>
          </a:prstGeom>
          <a:solidFill>
            <a:srgbClr val="E5B256"/>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5" name="Group 94">
            <a:extLst>
              <a:ext uri="{FF2B5EF4-FFF2-40B4-BE49-F238E27FC236}">
                <a16:creationId xmlns:a16="http://schemas.microsoft.com/office/drawing/2014/main" id="{95B74E4A-F3F1-4AB5-A474-26A52CDC4762}"/>
              </a:ext>
            </a:extLst>
          </p:cNvPr>
          <p:cNvGrpSpPr/>
          <p:nvPr/>
        </p:nvGrpSpPr>
        <p:grpSpPr>
          <a:xfrm rot="16200000" flipH="1" flipV="1">
            <a:off x="6614733" y="3506347"/>
            <a:ext cx="1476601" cy="1376058"/>
            <a:chOff x="5010701" y="2931207"/>
            <a:chExt cx="1637807" cy="1595361"/>
          </a:xfrm>
        </p:grpSpPr>
        <p:grpSp>
          <p:nvGrpSpPr>
            <p:cNvPr id="104" name="Group 103">
              <a:extLst>
                <a:ext uri="{FF2B5EF4-FFF2-40B4-BE49-F238E27FC236}">
                  <a16:creationId xmlns:a16="http://schemas.microsoft.com/office/drawing/2014/main" id="{70D2C8F5-0C0F-4F67-ABCB-6C8D34A1D685}"/>
                </a:ext>
              </a:extLst>
            </p:cNvPr>
            <p:cNvGrpSpPr/>
            <p:nvPr/>
          </p:nvGrpSpPr>
          <p:grpSpPr>
            <a:xfrm rot="238657">
              <a:off x="5010701" y="3605372"/>
              <a:ext cx="901727" cy="836245"/>
              <a:chOff x="5016919" y="3614263"/>
              <a:chExt cx="901727" cy="836245"/>
            </a:xfrm>
          </p:grpSpPr>
          <p:pic>
            <p:nvPicPr>
              <p:cNvPr id="111" name="Graphic 110" descr="Single gear outline">
                <a:extLst>
                  <a:ext uri="{FF2B5EF4-FFF2-40B4-BE49-F238E27FC236}">
                    <a16:creationId xmlns:a16="http://schemas.microsoft.com/office/drawing/2014/main" id="{2392D3AE-D631-4E23-BB54-B2C74B2536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12" name="Graphic 111" descr="Bee outline">
                <a:extLst>
                  <a:ext uri="{FF2B5EF4-FFF2-40B4-BE49-F238E27FC236}">
                    <a16:creationId xmlns:a16="http://schemas.microsoft.com/office/drawing/2014/main" id="{42AB5D62-D5DE-48A8-8DC9-E00C516DB1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105" name="Group 104">
              <a:extLst>
                <a:ext uri="{FF2B5EF4-FFF2-40B4-BE49-F238E27FC236}">
                  <a16:creationId xmlns:a16="http://schemas.microsoft.com/office/drawing/2014/main" id="{49307368-6555-4A29-984F-472E0247EB69}"/>
                </a:ext>
              </a:extLst>
            </p:cNvPr>
            <p:cNvGrpSpPr/>
            <p:nvPr/>
          </p:nvGrpSpPr>
          <p:grpSpPr>
            <a:xfrm rot="14619681">
              <a:off x="5779522" y="3657582"/>
              <a:ext cx="901727" cy="836245"/>
              <a:chOff x="5016919" y="3614263"/>
              <a:chExt cx="901727" cy="836245"/>
            </a:xfrm>
          </p:grpSpPr>
          <p:pic>
            <p:nvPicPr>
              <p:cNvPr id="109" name="Graphic 108" descr="Single gear outline">
                <a:extLst>
                  <a:ext uri="{FF2B5EF4-FFF2-40B4-BE49-F238E27FC236}">
                    <a16:creationId xmlns:a16="http://schemas.microsoft.com/office/drawing/2014/main" id="{E2CBA114-9508-45C6-9715-1B7BCA076B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10" name="Graphic 109" descr="Bee outline">
                <a:extLst>
                  <a:ext uri="{FF2B5EF4-FFF2-40B4-BE49-F238E27FC236}">
                    <a16:creationId xmlns:a16="http://schemas.microsoft.com/office/drawing/2014/main" id="{F1850FE2-BC83-4A62-B911-BB7BAD04A8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106" name="Group 105">
              <a:extLst>
                <a:ext uri="{FF2B5EF4-FFF2-40B4-BE49-F238E27FC236}">
                  <a16:creationId xmlns:a16="http://schemas.microsoft.com/office/drawing/2014/main" id="{95D762F6-9D4A-46C6-A480-9556237DC98A}"/>
                </a:ext>
              </a:extLst>
            </p:cNvPr>
            <p:cNvGrpSpPr/>
            <p:nvPr/>
          </p:nvGrpSpPr>
          <p:grpSpPr>
            <a:xfrm rot="7427096">
              <a:off x="5434924" y="2963948"/>
              <a:ext cx="901727" cy="836245"/>
              <a:chOff x="5016919" y="3614263"/>
              <a:chExt cx="901727" cy="836245"/>
            </a:xfrm>
          </p:grpSpPr>
          <p:pic>
            <p:nvPicPr>
              <p:cNvPr id="107" name="Graphic 106" descr="Single gear outline">
                <a:extLst>
                  <a:ext uri="{FF2B5EF4-FFF2-40B4-BE49-F238E27FC236}">
                    <a16:creationId xmlns:a16="http://schemas.microsoft.com/office/drawing/2014/main" id="{02354DAD-513A-4933-85ED-1EFE7E61B4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08" name="Graphic 107" descr="Bee outline">
                <a:extLst>
                  <a:ext uri="{FF2B5EF4-FFF2-40B4-BE49-F238E27FC236}">
                    <a16:creationId xmlns:a16="http://schemas.microsoft.com/office/drawing/2014/main" id="{9A70C1E6-57E7-4CE5-9A95-02F2FFD2B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grpSp>
        <p:nvGrpSpPr>
          <p:cNvPr id="96" name="Group 95">
            <a:extLst>
              <a:ext uri="{FF2B5EF4-FFF2-40B4-BE49-F238E27FC236}">
                <a16:creationId xmlns:a16="http://schemas.microsoft.com/office/drawing/2014/main" id="{1D00E40D-5BF5-4A26-BAC7-49F03AC8DE61}"/>
              </a:ext>
            </a:extLst>
          </p:cNvPr>
          <p:cNvGrpSpPr/>
          <p:nvPr/>
        </p:nvGrpSpPr>
        <p:grpSpPr>
          <a:xfrm rot="1988357" flipH="1" flipV="1">
            <a:off x="6914235" y="2404416"/>
            <a:ext cx="1822564" cy="1361694"/>
            <a:chOff x="898370" y="1993647"/>
            <a:chExt cx="5082792" cy="4288394"/>
          </a:xfrm>
        </p:grpSpPr>
        <p:pic>
          <p:nvPicPr>
            <p:cNvPr id="98" name="Graphic 97" descr="Single gear outline">
              <a:extLst>
                <a:ext uri="{FF2B5EF4-FFF2-40B4-BE49-F238E27FC236}">
                  <a16:creationId xmlns:a16="http://schemas.microsoft.com/office/drawing/2014/main" id="{AB956A4E-E4E1-49EC-A29E-9B8964C52B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7211" y="3506756"/>
              <a:ext cx="1479355" cy="1479355"/>
            </a:xfrm>
            <a:prstGeom prst="rect">
              <a:avLst/>
            </a:prstGeom>
          </p:spPr>
        </p:pic>
        <p:pic>
          <p:nvPicPr>
            <p:cNvPr id="99" name="Graphic 98" descr="Single gear outline">
              <a:extLst>
                <a:ext uri="{FF2B5EF4-FFF2-40B4-BE49-F238E27FC236}">
                  <a16:creationId xmlns:a16="http://schemas.microsoft.com/office/drawing/2014/main" id="{A900AFE1-938A-4101-98F2-1E91F33CD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3563746" y="3706866"/>
              <a:ext cx="1479355" cy="1479355"/>
            </a:xfrm>
            <a:prstGeom prst="rect">
              <a:avLst/>
            </a:prstGeom>
          </p:spPr>
        </p:pic>
        <p:pic>
          <p:nvPicPr>
            <p:cNvPr id="100" name="Graphic 99" descr="Single gear outline">
              <a:extLst>
                <a:ext uri="{FF2B5EF4-FFF2-40B4-BE49-F238E27FC236}">
                  <a16:creationId xmlns:a16="http://schemas.microsoft.com/office/drawing/2014/main" id="{F0A439DE-5A9D-46D1-9FD6-A914451824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1651646" y="3304398"/>
              <a:ext cx="1479355" cy="1479355"/>
            </a:xfrm>
            <a:prstGeom prst="rect">
              <a:avLst/>
            </a:prstGeom>
          </p:spPr>
        </p:pic>
        <p:pic>
          <p:nvPicPr>
            <p:cNvPr id="101" name="Graphic 100" descr="Bee outline">
              <a:extLst>
                <a:ext uri="{FF2B5EF4-FFF2-40B4-BE49-F238E27FC236}">
                  <a16:creationId xmlns:a16="http://schemas.microsoft.com/office/drawing/2014/main" id="{0120A4A2-0834-4590-B7C5-49379E6649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001263">
              <a:off x="4189749" y="2541587"/>
              <a:ext cx="1791413" cy="1791413"/>
            </a:xfrm>
            <a:prstGeom prst="rect">
              <a:avLst/>
            </a:prstGeom>
          </p:spPr>
        </p:pic>
        <p:pic>
          <p:nvPicPr>
            <p:cNvPr id="102" name="Graphic 101" descr="Bee outline">
              <a:extLst>
                <a:ext uri="{FF2B5EF4-FFF2-40B4-BE49-F238E27FC236}">
                  <a16:creationId xmlns:a16="http://schemas.microsoft.com/office/drawing/2014/main" id="{EB1FF457-B4C1-41C5-8CB1-9396BE65FC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77206">
              <a:off x="2102429" y="4490628"/>
              <a:ext cx="1791413" cy="1791413"/>
            </a:xfrm>
            <a:prstGeom prst="rect">
              <a:avLst/>
            </a:prstGeom>
          </p:spPr>
        </p:pic>
        <p:pic>
          <p:nvPicPr>
            <p:cNvPr id="103" name="Graphic 102" descr="Bee outline">
              <a:extLst>
                <a:ext uri="{FF2B5EF4-FFF2-40B4-BE49-F238E27FC236}">
                  <a16:creationId xmlns:a16="http://schemas.microsoft.com/office/drawing/2014/main" id="{E3A32F3D-6FE4-4C17-BBDE-73B7D0B6CA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31286">
              <a:off x="898370" y="1993647"/>
              <a:ext cx="1791413" cy="1791413"/>
            </a:xfrm>
            <a:prstGeom prst="rect">
              <a:avLst/>
            </a:prstGeom>
          </p:spPr>
        </p:pic>
      </p:grpSp>
      <p:sp>
        <p:nvSpPr>
          <p:cNvPr id="113" name="Hexagon 112">
            <a:extLst>
              <a:ext uri="{FF2B5EF4-FFF2-40B4-BE49-F238E27FC236}">
                <a16:creationId xmlns:a16="http://schemas.microsoft.com/office/drawing/2014/main" id="{FD260430-3B87-4172-85F2-965A0D22623B}"/>
              </a:ext>
            </a:extLst>
          </p:cNvPr>
          <p:cNvSpPr/>
          <p:nvPr/>
        </p:nvSpPr>
        <p:spPr>
          <a:xfrm flipH="1" flipV="1">
            <a:off x="8633339" y="3936898"/>
            <a:ext cx="2594097" cy="2279097"/>
          </a:xfrm>
          <a:prstGeom prst="hexagon">
            <a:avLst/>
          </a:prstGeom>
          <a:solidFill>
            <a:srgbClr val="E5B256"/>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 name="Freeform: Shape 113">
            <a:extLst>
              <a:ext uri="{FF2B5EF4-FFF2-40B4-BE49-F238E27FC236}">
                <a16:creationId xmlns:a16="http://schemas.microsoft.com/office/drawing/2014/main" id="{B4EAA2DE-F413-41D2-AF43-6FD71BB0A1A4}"/>
              </a:ext>
            </a:extLst>
          </p:cNvPr>
          <p:cNvSpPr/>
          <p:nvPr/>
        </p:nvSpPr>
        <p:spPr>
          <a:xfrm rot="13739991" flipH="1" flipV="1">
            <a:off x="9546849" y="4519424"/>
            <a:ext cx="878685" cy="138700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Freeform: Shape 114">
            <a:extLst>
              <a:ext uri="{FF2B5EF4-FFF2-40B4-BE49-F238E27FC236}">
                <a16:creationId xmlns:a16="http://schemas.microsoft.com/office/drawing/2014/main" id="{496DCA88-6B25-4A6C-8F6D-33AAEADDCA20}"/>
              </a:ext>
            </a:extLst>
          </p:cNvPr>
          <p:cNvSpPr/>
          <p:nvPr/>
        </p:nvSpPr>
        <p:spPr>
          <a:xfrm rot="19487825" flipH="1" flipV="1">
            <a:off x="9550566" y="1654765"/>
            <a:ext cx="837899" cy="1188200"/>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6" name="Graphic 115" descr="Bee outline">
            <a:extLst>
              <a:ext uri="{FF2B5EF4-FFF2-40B4-BE49-F238E27FC236}">
                <a16:creationId xmlns:a16="http://schemas.microsoft.com/office/drawing/2014/main" id="{19BBB1C6-78F9-42D1-836B-0A44BBA1C5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571502" flipH="1" flipV="1">
            <a:off x="9368546" y="2006326"/>
            <a:ext cx="455562" cy="420051"/>
          </a:xfrm>
          <a:prstGeom prst="rect">
            <a:avLst/>
          </a:prstGeom>
        </p:spPr>
      </p:pic>
      <p:pic>
        <p:nvPicPr>
          <p:cNvPr id="117" name="Graphic 116" descr="Bee outline">
            <a:extLst>
              <a:ext uri="{FF2B5EF4-FFF2-40B4-BE49-F238E27FC236}">
                <a16:creationId xmlns:a16="http://schemas.microsoft.com/office/drawing/2014/main" id="{3F6DE7B8-E428-4529-AF2F-21164A00E0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893027" flipH="1" flipV="1">
            <a:off x="9509433" y="5137406"/>
            <a:ext cx="455562" cy="420051"/>
          </a:xfrm>
          <a:prstGeom prst="rect">
            <a:avLst/>
          </a:prstGeom>
        </p:spPr>
      </p:pic>
      <p:cxnSp>
        <p:nvCxnSpPr>
          <p:cNvPr id="118" name="Straight Arrow Connector 117">
            <a:extLst>
              <a:ext uri="{FF2B5EF4-FFF2-40B4-BE49-F238E27FC236}">
                <a16:creationId xmlns:a16="http://schemas.microsoft.com/office/drawing/2014/main" id="{BDC90DFB-A7CF-45FD-ABEE-AA69225F55E0}"/>
              </a:ext>
            </a:extLst>
          </p:cNvPr>
          <p:cNvCxnSpPr>
            <a:cxnSpLocks/>
          </p:cNvCxnSpPr>
          <p:nvPr/>
        </p:nvCxnSpPr>
        <p:spPr>
          <a:xfrm flipV="1">
            <a:off x="8451933" y="2553805"/>
            <a:ext cx="1188211" cy="491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203D84F1-A739-4A0B-8677-29234164B709}"/>
              </a:ext>
            </a:extLst>
          </p:cNvPr>
          <p:cNvCxnSpPr>
            <a:cxnSpLocks/>
          </p:cNvCxnSpPr>
          <p:nvPr/>
        </p:nvCxnSpPr>
        <p:spPr>
          <a:xfrm>
            <a:off x="7422778" y="4579452"/>
            <a:ext cx="1935051" cy="446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2EA2CC9-1944-4FAA-8F8A-106E13B2FFF2}"/>
              </a:ext>
            </a:extLst>
          </p:cNvPr>
          <p:cNvSpPr txBox="1"/>
          <p:nvPr/>
        </p:nvSpPr>
        <p:spPr>
          <a:xfrm>
            <a:off x="1152418" y="685146"/>
            <a:ext cx="6809152" cy="646331"/>
          </a:xfrm>
          <a:prstGeom prst="rect">
            <a:avLst/>
          </a:prstGeom>
          <a:noFill/>
        </p:spPr>
        <p:txBody>
          <a:bodyPr wrap="square" rtlCol="0">
            <a:spAutoFit/>
          </a:bodyPr>
          <a:lstStyle/>
          <a:p>
            <a:r>
              <a:rPr lang="en-US" sz="3600" b="1" dirty="0"/>
              <a:t>A model of foraging patterns</a:t>
            </a:r>
            <a:endParaRPr lang="en-GB" sz="3600" b="1" dirty="0"/>
          </a:p>
        </p:txBody>
      </p:sp>
      <p:sp>
        <p:nvSpPr>
          <p:cNvPr id="66" name="TextBox 65">
            <a:extLst>
              <a:ext uri="{FF2B5EF4-FFF2-40B4-BE49-F238E27FC236}">
                <a16:creationId xmlns:a16="http://schemas.microsoft.com/office/drawing/2014/main" id="{F0DD7553-3794-4FC5-AF2C-7445729BFDA3}"/>
              </a:ext>
            </a:extLst>
          </p:cNvPr>
          <p:cNvSpPr txBox="1"/>
          <p:nvPr/>
        </p:nvSpPr>
        <p:spPr>
          <a:xfrm>
            <a:off x="821288" y="1896202"/>
            <a:ext cx="2294206" cy="369332"/>
          </a:xfrm>
          <a:prstGeom prst="rect">
            <a:avLst/>
          </a:prstGeom>
          <a:noFill/>
        </p:spPr>
        <p:txBody>
          <a:bodyPr wrap="square" rtlCol="0">
            <a:spAutoFit/>
          </a:bodyPr>
          <a:lstStyle/>
          <a:p>
            <a:pPr algn="ctr"/>
            <a:r>
              <a:rPr lang="en-US" b="1" dirty="0"/>
              <a:t>Scouts</a:t>
            </a:r>
            <a:endParaRPr lang="en-GB" b="1" dirty="0"/>
          </a:p>
        </p:txBody>
      </p:sp>
      <p:sp>
        <p:nvSpPr>
          <p:cNvPr id="67" name="TextBox 66">
            <a:extLst>
              <a:ext uri="{FF2B5EF4-FFF2-40B4-BE49-F238E27FC236}">
                <a16:creationId xmlns:a16="http://schemas.microsoft.com/office/drawing/2014/main" id="{9BB15857-C87F-4C39-934E-2A13FA9F7887}"/>
              </a:ext>
            </a:extLst>
          </p:cNvPr>
          <p:cNvSpPr txBox="1"/>
          <p:nvPr/>
        </p:nvSpPr>
        <p:spPr>
          <a:xfrm>
            <a:off x="3702918" y="1918740"/>
            <a:ext cx="2294206" cy="369332"/>
          </a:xfrm>
          <a:prstGeom prst="rect">
            <a:avLst/>
          </a:prstGeom>
          <a:noFill/>
        </p:spPr>
        <p:txBody>
          <a:bodyPr wrap="square" rtlCol="0">
            <a:spAutoFit/>
          </a:bodyPr>
          <a:lstStyle/>
          <a:p>
            <a:pPr algn="ctr"/>
            <a:r>
              <a:rPr lang="en-US" b="1" dirty="0"/>
              <a:t>Recruits</a:t>
            </a:r>
            <a:endParaRPr lang="en-GB" b="1" dirty="0"/>
          </a:p>
        </p:txBody>
      </p:sp>
      <p:sp>
        <p:nvSpPr>
          <p:cNvPr id="52" name="TextBox 51">
            <a:extLst>
              <a:ext uri="{FF2B5EF4-FFF2-40B4-BE49-F238E27FC236}">
                <a16:creationId xmlns:a16="http://schemas.microsoft.com/office/drawing/2014/main" id="{0D695734-9F22-459F-BD5F-6AA73B757563}"/>
              </a:ext>
            </a:extLst>
          </p:cNvPr>
          <p:cNvSpPr txBox="1"/>
          <p:nvPr/>
        </p:nvSpPr>
        <p:spPr>
          <a:xfrm>
            <a:off x="477157" y="4736783"/>
            <a:ext cx="6262351" cy="830997"/>
          </a:xfrm>
          <a:prstGeom prst="rect">
            <a:avLst/>
          </a:prstGeom>
          <a:noFill/>
        </p:spPr>
        <p:txBody>
          <a:bodyPr wrap="square" rtlCol="0">
            <a:spAutoFit/>
          </a:bodyPr>
          <a:lstStyle/>
          <a:p>
            <a:r>
              <a:rPr lang="en-US" sz="2400" dirty="0"/>
              <a:t>Do different foraging strategies leave different waggle dance patterns?</a:t>
            </a:r>
            <a:endParaRPr lang="en-GB" sz="2400" dirty="0"/>
          </a:p>
        </p:txBody>
      </p:sp>
    </p:spTree>
    <p:extLst>
      <p:ext uri="{BB962C8B-B14F-4D97-AF65-F5344CB8AC3E}">
        <p14:creationId xmlns:p14="http://schemas.microsoft.com/office/powerpoint/2010/main" val="27108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7" grpId="0" animBg="1"/>
      <p:bldP spid="113" grpId="0" animBg="1"/>
      <p:bldP spid="114" grpId="0" animBg="1"/>
      <p:bldP spid="115" grpId="0" animBg="1"/>
      <p:bldP spid="52" grpId="0"/>
    </p:bldLst>
  </p:timing>
</p:sld>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13565</TotalTime>
  <Words>1784</Words>
  <Application>Microsoft Office PowerPoint</Application>
  <PresentationFormat>Widescreen</PresentationFormat>
  <Paragraphs>337</Paragraphs>
  <Slides>38</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Calibri Light</vt:lpstr>
      <vt:lpstr>DejaVu Sans</vt:lpstr>
      <vt:lpstr>Open Sans</vt:lpstr>
      <vt:lpstr>Seaford</vt:lpstr>
      <vt:lpstr>LevelVTI</vt:lpstr>
      <vt:lpstr>Office Theme</vt:lpstr>
      <vt:lpstr>Waggle run distributions quantify collective foraging in honey bee colonies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Simulation of honeybee foraging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PowerPoint Presentation</vt:lpstr>
      <vt:lpstr>Agri-rural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honeybee waggle dance to quantify collective foraging</dc:title>
  <dc:creator>Palmer, Joe (2019)</dc:creator>
  <cp:lastModifiedBy>Palmer, Joe (2019)</cp:lastModifiedBy>
  <cp:revision>133</cp:revision>
  <dcterms:created xsi:type="dcterms:W3CDTF">2021-11-04T13:54:27Z</dcterms:created>
  <dcterms:modified xsi:type="dcterms:W3CDTF">2022-03-29T21:11:37Z</dcterms:modified>
</cp:coreProperties>
</file>